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Lst>
  <p:notesMasterIdLst>
    <p:notesMasterId r:id="rId11"/>
  </p:notesMasterIdLst>
  <p:sldIdLst>
    <p:sldId id="256" r:id="rId3"/>
    <p:sldId id="257" r:id="rId4"/>
    <p:sldId id="258" r:id="rId5"/>
    <p:sldId id="262" r:id="rId6"/>
    <p:sldId id="259" r:id="rId7"/>
    <p:sldId id="260" r:id="rId8"/>
    <p:sldId id="261" r:id="rId9"/>
    <p:sldId id="263" r:id="rId1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張字青" initials="張字青" lastIdx="2" clrIdx="0">
    <p:extLst>
      <p:ext uri="{19B8F6BF-5375-455C-9EA6-DF929625EA0E}">
        <p15:presenceInfo xmlns:p15="http://schemas.microsoft.com/office/powerpoint/2012/main" userId="張字青"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51000"/>
    <a:srgbClr val="460C00"/>
    <a:srgbClr val="1B100D"/>
    <a:srgbClr val="8A3F1A"/>
    <a:srgbClr val="624E43"/>
    <a:srgbClr val="624F43"/>
    <a:srgbClr val="A46644"/>
    <a:srgbClr val="FEF0D9"/>
    <a:srgbClr val="D6AD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6841" autoAdjust="0"/>
  </p:normalViewPr>
  <p:slideViewPr>
    <p:cSldViewPr snapToGrid="0">
      <p:cViewPr>
        <p:scale>
          <a:sx n="90" d="100"/>
          <a:sy n="90" d="100"/>
        </p:scale>
        <p:origin x="44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52CD87-DCB7-4A94-9C3B-AFA7F8B1F1A2}" type="datetimeFigureOut">
              <a:rPr lang="zh-TW" altLang="en-US" smtClean="0"/>
              <a:t>2024/10/21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C35689-6E96-4D96-BDE8-71206C6C55AC}" type="slidenum">
              <a:rPr lang="zh-TW" altLang="en-US" smtClean="0"/>
              <a:t>‹#›</a:t>
            </a:fld>
            <a:endParaRPr lang="zh-TW" altLang="en-US"/>
          </a:p>
        </p:txBody>
      </p:sp>
    </p:spTree>
    <p:extLst>
      <p:ext uri="{BB962C8B-B14F-4D97-AF65-F5344CB8AC3E}">
        <p14:creationId xmlns:p14="http://schemas.microsoft.com/office/powerpoint/2010/main" val="2370178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大家好，我是一名充滿熱情的咖啡師，擁有多年的沖煮經驗。</a:t>
            </a:r>
          </a:p>
        </p:txBody>
      </p:sp>
      <p:sp>
        <p:nvSpPr>
          <p:cNvPr id="4" name="投影片編號版面配置區 3"/>
          <p:cNvSpPr>
            <a:spLocks noGrp="1"/>
          </p:cNvSpPr>
          <p:nvPr>
            <p:ph type="sldNum" sz="quarter" idx="5"/>
          </p:nvPr>
        </p:nvSpPr>
        <p:spPr/>
        <p:txBody>
          <a:bodyPr/>
          <a:lstStyle/>
          <a:p>
            <a:fld id="{E0C35689-6E96-4D96-BDE8-71206C6C55AC}" type="slidenum">
              <a:rPr lang="zh-TW" altLang="en-US" smtClean="0"/>
              <a:t>1</a:t>
            </a:fld>
            <a:endParaRPr lang="zh-TW" altLang="en-US"/>
          </a:p>
        </p:txBody>
      </p:sp>
    </p:spTree>
    <p:extLst>
      <p:ext uri="{BB962C8B-B14F-4D97-AF65-F5344CB8AC3E}">
        <p14:creationId xmlns:p14="http://schemas.microsoft.com/office/powerpoint/2010/main" val="1810310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我的</a:t>
            </a:r>
            <a:r>
              <a:rPr lang="zh-TW" altLang="en-US" b="1" dirty="0"/>
              <a:t>目標</a:t>
            </a:r>
            <a:r>
              <a:rPr lang="zh-TW" altLang="en-US" dirty="0"/>
              <a:t>是開設一個咖啡工作坊，讓更多人了解如何品味和製作高品質咖啡。她希望能夠讓咖啡愛好者不僅享受咖啡的香醇，還能學會其中的技藝，甚至親自創作屬於自己的咖啡風味。</a:t>
            </a:r>
            <a:endParaRPr lang="en-US" altLang="zh-TW" dirty="0"/>
          </a:p>
          <a:p>
            <a:r>
              <a:rPr lang="en-US" altLang="zh-TW" dirty="0"/>
              <a:t>---</a:t>
            </a:r>
          </a:p>
          <a:p>
            <a:r>
              <a:rPr lang="zh-TW" altLang="en-US" dirty="0"/>
              <a:t>產生 </a:t>
            </a:r>
            <a:r>
              <a:rPr lang="en-US" altLang="zh-TW" dirty="0" err="1"/>
              <a:t>Vtuber</a:t>
            </a:r>
            <a:r>
              <a:rPr lang="zh-TW" altLang="en-US" dirty="0"/>
              <a:t>風格圖片，金色頭髮的女性咖啡師在咖啡廳製作咖啡，背景是一堆得獎的獎狀與獎盃</a:t>
            </a:r>
          </a:p>
        </p:txBody>
      </p:sp>
      <p:sp>
        <p:nvSpPr>
          <p:cNvPr id="4" name="投影片編號版面配置區 3"/>
          <p:cNvSpPr>
            <a:spLocks noGrp="1"/>
          </p:cNvSpPr>
          <p:nvPr>
            <p:ph type="sldNum" sz="quarter" idx="5"/>
          </p:nvPr>
        </p:nvSpPr>
        <p:spPr/>
        <p:txBody>
          <a:bodyPr/>
          <a:lstStyle/>
          <a:p>
            <a:fld id="{E0C35689-6E96-4D96-BDE8-71206C6C55AC}" type="slidenum">
              <a:rPr lang="zh-TW" altLang="en-US" smtClean="0"/>
              <a:t>2</a:t>
            </a:fld>
            <a:endParaRPr lang="zh-TW" altLang="en-US"/>
          </a:p>
        </p:txBody>
      </p:sp>
    </p:spTree>
    <p:extLst>
      <p:ext uri="{BB962C8B-B14F-4D97-AF65-F5344CB8AC3E}">
        <p14:creationId xmlns:p14="http://schemas.microsoft.com/office/powerpoint/2010/main" val="1178230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在實現這個夢想的過程中遇到了一些</a:t>
            </a:r>
            <a:r>
              <a:rPr lang="zh-TW" altLang="en-US" b="1" dirty="0"/>
              <a:t>阻礙</a:t>
            </a:r>
            <a:r>
              <a:rPr lang="zh-TW" altLang="en-US" dirty="0"/>
              <a:t>。儘管沖煮技術高超，但因為從來沒有教學經驗，也不懂如何將這些技巧有效地傳達給別人。擔心自己的課程太複雜會嚇跑初學者，而太簡單又無法吸引那些有基礎的學員。此外，租用場地的費用也是一個問題，經費有限讓她難以找到合適的地方開班。</a:t>
            </a:r>
            <a:br>
              <a:rPr lang="en-US" altLang="zh-TW" dirty="0"/>
            </a:br>
            <a:r>
              <a:rPr lang="en-US" altLang="zh-TW" dirty="0"/>
              <a:t>---</a:t>
            </a:r>
            <a:br>
              <a:rPr lang="en-US" altLang="zh-TW" dirty="0"/>
            </a:br>
            <a:r>
              <a:rPr lang="zh-TW" altLang="en-US" dirty="0"/>
              <a:t>產生 </a:t>
            </a:r>
            <a:r>
              <a:rPr lang="en-US" altLang="zh-TW" dirty="0" err="1"/>
              <a:t>Vtuber</a:t>
            </a:r>
            <a:r>
              <a:rPr lang="zh-TW" altLang="en-US" dirty="0"/>
              <a:t>風格圖片，金色頭髮的女性咖啡師很苦惱地在撰寫教材，桌面上有一對被淘汰的草稿跟參考資料。</a:t>
            </a:r>
          </a:p>
        </p:txBody>
      </p:sp>
      <p:sp>
        <p:nvSpPr>
          <p:cNvPr id="4" name="投影片編號版面配置區 3"/>
          <p:cNvSpPr>
            <a:spLocks noGrp="1"/>
          </p:cNvSpPr>
          <p:nvPr>
            <p:ph type="sldNum" sz="quarter" idx="5"/>
          </p:nvPr>
        </p:nvSpPr>
        <p:spPr/>
        <p:txBody>
          <a:bodyPr/>
          <a:lstStyle/>
          <a:p>
            <a:fld id="{E0C35689-6E96-4D96-BDE8-71206C6C55AC}" type="slidenum">
              <a:rPr lang="zh-TW" altLang="en-US" smtClean="0"/>
              <a:t>3</a:t>
            </a:fld>
            <a:endParaRPr lang="zh-TW" altLang="en-US"/>
          </a:p>
        </p:txBody>
      </p:sp>
    </p:spTree>
    <p:extLst>
      <p:ext uri="{BB962C8B-B14F-4D97-AF65-F5344CB8AC3E}">
        <p14:creationId xmlns:p14="http://schemas.microsoft.com/office/powerpoint/2010/main" val="736133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即便面臨困難，我依然沒有放棄。我開始研究如何將複雜的沖煮技巧拆解成容易理解的步驟，並積極參加一些免費的教育和行銷課程，學習如何引導學員。我投入了大量時間和精力，不斷試驗不同的教學方法，甚至邀請朋友來模擬學員進行練習。我逐漸掌握了教學的技巧，並建立了自己簡單而系統的咖啡教學方案。</a:t>
            </a:r>
            <a:endParaRPr lang="en-US" altLang="zh-TW" dirty="0"/>
          </a:p>
          <a:p>
            <a:r>
              <a:rPr lang="en-US" altLang="zh-TW" dirty="0"/>
              <a:t>---</a:t>
            </a:r>
          </a:p>
          <a:p>
            <a:r>
              <a:rPr lang="zh-TW" altLang="en-US" b="0" i="0" dirty="0">
                <a:solidFill>
                  <a:srgbClr val="F2DDCC"/>
                </a:solidFill>
                <a:effectLst/>
                <a:latin typeface="Ginto"/>
              </a:rPr>
              <a:t>產生 </a:t>
            </a:r>
            <a:r>
              <a:rPr lang="en-US" altLang="zh-TW" b="0" i="0" dirty="0" err="1">
                <a:solidFill>
                  <a:srgbClr val="F2DDCC"/>
                </a:solidFill>
                <a:effectLst/>
                <a:latin typeface="Ginto"/>
              </a:rPr>
              <a:t>Vtuber</a:t>
            </a:r>
            <a:r>
              <a:rPr lang="zh-TW" altLang="en-US" b="0" i="0" dirty="0">
                <a:solidFill>
                  <a:srgbClr val="F2DDCC"/>
                </a:solidFill>
                <a:effectLst/>
                <a:latin typeface="Ginto"/>
              </a:rPr>
              <a:t>風格圖片，金色頭髮的女性咖啡師在博覽會中宣傳自己的課程，博覽會中有很多攤位</a:t>
            </a:r>
            <a:endParaRPr lang="zh-TW" altLang="en-US" dirty="0"/>
          </a:p>
        </p:txBody>
      </p:sp>
      <p:sp>
        <p:nvSpPr>
          <p:cNvPr id="4" name="投影片編號版面配置區 3"/>
          <p:cNvSpPr>
            <a:spLocks noGrp="1"/>
          </p:cNvSpPr>
          <p:nvPr>
            <p:ph type="sldNum" sz="quarter" idx="5"/>
          </p:nvPr>
        </p:nvSpPr>
        <p:spPr/>
        <p:txBody>
          <a:bodyPr/>
          <a:lstStyle/>
          <a:p>
            <a:fld id="{E0C35689-6E96-4D96-BDE8-71206C6C55AC}" type="slidenum">
              <a:rPr lang="zh-TW" altLang="en-US" smtClean="0"/>
              <a:t>4</a:t>
            </a:fld>
            <a:endParaRPr lang="zh-TW" altLang="en-US"/>
          </a:p>
        </p:txBody>
      </p:sp>
    </p:spTree>
    <p:extLst>
      <p:ext uri="{BB962C8B-B14F-4D97-AF65-F5344CB8AC3E}">
        <p14:creationId xmlns:p14="http://schemas.microsoft.com/office/powerpoint/2010/main" val="408502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課程終於推出時，最初的</a:t>
            </a:r>
            <a:r>
              <a:rPr lang="zh-TW" altLang="en-US" b="1" dirty="0"/>
              <a:t>結果</a:t>
            </a:r>
            <a:r>
              <a:rPr lang="zh-TW" altLang="en-US" dirty="0"/>
              <a:t>非常成功。學員們反應熱烈，大家不僅學會了沖煮技術，還深深感受到我對咖啡的熱情。課堂氣氛輕鬆愉快，我的教程班人氣迅速上升，甚至有人開始推薦朋友參加，讓我的品牌口碑不斷擴大。</a:t>
            </a:r>
            <a:endParaRPr lang="en-US" altLang="zh-TW" dirty="0"/>
          </a:p>
          <a:p>
            <a:r>
              <a:rPr lang="en-US" altLang="zh-TW" dirty="0"/>
              <a:t>---</a:t>
            </a:r>
          </a:p>
          <a:p>
            <a:r>
              <a:rPr lang="zh-TW" altLang="en-US" b="1" i="0" dirty="0">
                <a:solidFill>
                  <a:srgbClr val="FFFFFF"/>
                </a:solidFill>
                <a:effectLst/>
                <a:latin typeface="Roboto" panose="02000000000000000000" pitchFamily="2" charset="0"/>
              </a:rPr>
              <a:t>產生 </a:t>
            </a:r>
            <a:r>
              <a:rPr lang="en-US" altLang="zh-TW" b="1" i="0" dirty="0" err="1">
                <a:solidFill>
                  <a:srgbClr val="FFFFFF"/>
                </a:solidFill>
                <a:effectLst/>
                <a:latin typeface="Roboto" panose="02000000000000000000" pitchFamily="2" charset="0"/>
              </a:rPr>
              <a:t>Vtuber</a:t>
            </a:r>
            <a:r>
              <a:rPr lang="zh-TW" altLang="en-US" b="1" i="0" dirty="0">
                <a:solidFill>
                  <a:srgbClr val="FFFFFF"/>
                </a:solidFill>
                <a:effectLst/>
                <a:latin typeface="Roboto" panose="02000000000000000000" pitchFamily="2" charset="0"/>
              </a:rPr>
              <a:t>風格圖片，金色頭髮的女性咖啡師進行咖啡教學，幫助學員旁邊遇到的問題，背景是在大間的烹飪教室</a:t>
            </a:r>
            <a:endParaRPr lang="zh-TW" altLang="en-US" dirty="0"/>
          </a:p>
        </p:txBody>
      </p:sp>
      <p:sp>
        <p:nvSpPr>
          <p:cNvPr id="4" name="投影片編號版面配置區 3"/>
          <p:cNvSpPr>
            <a:spLocks noGrp="1"/>
          </p:cNvSpPr>
          <p:nvPr>
            <p:ph type="sldNum" sz="quarter" idx="5"/>
          </p:nvPr>
        </p:nvSpPr>
        <p:spPr/>
        <p:txBody>
          <a:bodyPr/>
          <a:lstStyle/>
          <a:p>
            <a:fld id="{E0C35689-6E96-4D96-BDE8-71206C6C55AC}" type="slidenum">
              <a:rPr lang="zh-TW" altLang="en-US" smtClean="0"/>
              <a:t>5</a:t>
            </a:fld>
            <a:endParaRPr lang="zh-TW" altLang="en-US"/>
          </a:p>
        </p:txBody>
      </p:sp>
    </p:spTree>
    <p:extLst>
      <p:ext uri="{BB962C8B-B14F-4D97-AF65-F5344CB8AC3E}">
        <p14:creationId xmlns:p14="http://schemas.microsoft.com/office/powerpoint/2010/main" val="894478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然而，一次突如其來的</a:t>
            </a:r>
            <a:r>
              <a:rPr lang="zh-TW" altLang="en-US" b="1" dirty="0"/>
              <a:t>意外</a:t>
            </a:r>
            <a:r>
              <a:rPr lang="zh-TW" altLang="en-US" dirty="0"/>
              <a:t>打亂了我的計劃。在一次大型工作坊的準備過程中，關鍵設備</a:t>
            </a:r>
            <a:r>
              <a:rPr lang="en-US" altLang="zh-TW" dirty="0"/>
              <a:t>——</a:t>
            </a:r>
            <a:r>
              <a:rPr lang="zh-TW" altLang="en-US" dirty="0"/>
              <a:t>專業咖啡機突然發生了故障，無法正常運作。這場意外導致無法如期進行這次教學，這讓工作坊面臨巨大的失敗風險，甚至可能影響到工作坊的聲譽。</a:t>
            </a:r>
            <a:endParaRPr lang="en-US" altLang="zh-TW" dirty="0"/>
          </a:p>
          <a:p>
            <a:r>
              <a:rPr lang="en-US" altLang="zh-TW" dirty="0"/>
              <a:t>---</a:t>
            </a:r>
          </a:p>
          <a:p>
            <a:r>
              <a:rPr lang="zh-TW" altLang="en-US" dirty="0"/>
              <a:t>產生 </a:t>
            </a:r>
            <a:r>
              <a:rPr lang="en-US" altLang="zh-TW" dirty="0" err="1"/>
              <a:t>Vtuber</a:t>
            </a:r>
            <a:r>
              <a:rPr lang="zh-TW" altLang="en-US" dirty="0"/>
              <a:t>風格圖片，金色頭髮的女性咖啡師在課程準備課程中，咖啡機壞掉了，表情是一臉不知所措的表情</a:t>
            </a:r>
          </a:p>
        </p:txBody>
      </p:sp>
      <p:sp>
        <p:nvSpPr>
          <p:cNvPr id="4" name="投影片編號版面配置區 3"/>
          <p:cNvSpPr>
            <a:spLocks noGrp="1"/>
          </p:cNvSpPr>
          <p:nvPr>
            <p:ph type="sldNum" sz="quarter" idx="5"/>
          </p:nvPr>
        </p:nvSpPr>
        <p:spPr/>
        <p:txBody>
          <a:bodyPr/>
          <a:lstStyle/>
          <a:p>
            <a:fld id="{E0C35689-6E96-4D96-BDE8-71206C6C55AC}" type="slidenum">
              <a:rPr lang="zh-TW" altLang="en-US" smtClean="0"/>
              <a:t>6</a:t>
            </a:fld>
            <a:endParaRPr lang="zh-TW" altLang="en-US"/>
          </a:p>
        </p:txBody>
      </p:sp>
    </p:spTree>
    <p:extLst>
      <p:ext uri="{BB962C8B-B14F-4D97-AF65-F5344CB8AC3E}">
        <p14:creationId xmlns:p14="http://schemas.microsoft.com/office/powerpoint/2010/main" val="3897807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面對這樣的困境，我知道必須做出</a:t>
            </a:r>
            <a:r>
              <a:rPr lang="zh-TW" altLang="en-US" b="1" dirty="0"/>
              <a:t>改變</a:t>
            </a:r>
            <a:r>
              <a:rPr lang="zh-TW" altLang="en-US" dirty="0"/>
              <a:t>。我立刻調整了教學策略，將重心轉向手沖咖啡教學，這不僅能夠靈活應對設備問題，還更具吸引力，因為許多學員都想學習如何在家中用簡單工具製作出專業水準的咖啡。這個應變讓工作坊依然進行順利，學員們反而對手沖技術表現出更大的興趣。</a:t>
            </a:r>
            <a:endParaRPr lang="en-US" altLang="zh-TW" dirty="0"/>
          </a:p>
          <a:p>
            <a:r>
              <a:rPr lang="en-US" altLang="zh-TW" dirty="0"/>
              <a:t>---</a:t>
            </a:r>
          </a:p>
          <a:p>
            <a:r>
              <a:rPr lang="zh-TW" altLang="en-US" b="1" i="0" dirty="0">
                <a:solidFill>
                  <a:srgbClr val="FFFFFF"/>
                </a:solidFill>
                <a:effectLst/>
                <a:latin typeface="Roboto" panose="02000000000000000000" pitchFamily="2" charset="0"/>
              </a:rPr>
              <a:t>產生 </a:t>
            </a:r>
            <a:r>
              <a:rPr lang="en-US" altLang="zh-TW" b="1" i="0" dirty="0" err="1">
                <a:solidFill>
                  <a:srgbClr val="FFFFFF"/>
                </a:solidFill>
                <a:effectLst/>
                <a:latin typeface="Roboto" panose="02000000000000000000" pitchFamily="2" charset="0"/>
              </a:rPr>
              <a:t>Vtuber</a:t>
            </a:r>
            <a:r>
              <a:rPr lang="zh-TW" altLang="en-US" b="1" i="0" dirty="0">
                <a:solidFill>
                  <a:srgbClr val="FFFFFF"/>
                </a:solidFill>
                <a:effectLst/>
                <a:latin typeface="Roboto" panose="02000000000000000000" pitchFamily="2" charset="0"/>
              </a:rPr>
              <a:t>風格圖片，金色頭髮的女性咖啡師將課程轉向手沖咖啡教學，背景是烹飪教室，底下有一堆學員</a:t>
            </a:r>
            <a:endParaRPr lang="zh-TW" altLang="en-US" dirty="0"/>
          </a:p>
        </p:txBody>
      </p:sp>
      <p:sp>
        <p:nvSpPr>
          <p:cNvPr id="4" name="投影片編號版面配置區 3"/>
          <p:cNvSpPr>
            <a:spLocks noGrp="1"/>
          </p:cNvSpPr>
          <p:nvPr>
            <p:ph type="sldNum" sz="quarter" idx="5"/>
          </p:nvPr>
        </p:nvSpPr>
        <p:spPr/>
        <p:txBody>
          <a:bodyPr/>
          <a:lstStyle/>
          <a:p>
            <a:fld id="{E0C35689-6E96-4D96-BDE8-71206C6C55AC}" type="slidenum">
              <a:rPr lang="zh-TW" altLang="en-US" smtClean="0"/>
              <a:t>7</a:t>
            </a:fld>
            <a:endParaRPr lang="zh-TW" altLang="en-US"/>
          </a:p>
        </p:txBody>
      </p:sp>
    </p:spTree>
    <p:extLst>
      <p:ext uri="{BB962C8B-B14F-4D97-AF65-F5344CB8AC3E}">
        <p14:creationId xmlns:p14="http://schemas.microsoft.com/office/powerpoint/2010/main" val="4231975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終，咖啡工作坊不僅成功開展，還因為這次突發的改變而獲得了新的發展方向。逐漸將課程拓展到更多咖啡技術領域，成為了當地備受尊敬的咖啡導師。讓我深刻體會到，成功不僅來自於計劃周全，更來自於靈活應對困難的能力。每一次挑戰，都讓我離夢想更近一步。</a:t>
            </a:r>
            <a:endParaRPr lang="en-US" altLang="zh-TW" dirty="0"/>
          </a:p>
          <a:p>
            <a:r>
              <a:rPr lang="en-US" altLang="zh-TW" dirty="0"/>
              <a:t>---</a:t>
            </a:r>
          </a:p>
          <a:p>
            <a:r>
              <a:rPr lang="zh-TW" altLang="en-US" b="1" i="0" dirty="0">
                <a:solidFill>
                  <a:srgbClr val="FFFFFF"/>
                </a:solidFill>
                <a:effectLst/>
                <a:latin typeface="Roboto" panose="02000000000000000000" pitchFamily="2" charset="0"/>
              </a:rPr>
              <a:t>產生 </a:t>
            </a:r>
            <a:r>
              <a:rPr lang="en-US" altLang="zh-TW" b="1" i="0" dirty="0" err="1">
                <a:solidFill>
                  <a:srgbClr val="FFFFFF"/>
                </a:solidFill>
                <a:effectLst/>
                <a:latin typeface="Roboto" panose="02000000000000000000" pitchFamily="2" charset="0"/>
              </a:rPr>
              <a:t>Vtuber</a:t>
            </a:r>
            <a:r>
              <a:rPr lang="zh-TW" altLang="en-US" b="1" i="0" dirty="0">
                <a:solidFill>
                  <a:srgbClr val="FFFFFF"/>
                </a:solidFill>
                <a:effectLst/>
                <a:latin typeface="Roboto" panose="02000000000000000000" pitchFamily="2" charset="0"/>
              </a:rPr>
              <a:t>風格圖片，金色頭髮的女性咖啡師將課程轉向手沖咖啡教學，開啟線上課程</a:t>
            </a:r>
            <a:endParaRPr lang="zh-TW" altLang="en-US" dirty="0"/>
          </a:p>
        </p:txBody>
      </p:sp>
      <p:sp>
        <p:nvSpPr>
          <p:cNvPr id="4" name="投影片編號版面配置區 3"/>
          <p:cNvSpPr>
            <a:spLocks noGrp="1"/>
          </p:cNvSpPr>
          <p:nvPr>
            <p:ph type="sldNum" sz="quarter" idx="5"/>
          </p:nvPr>
        </p:nvSpPr>
        <p:spPr/>
        <p:txBody>
          <a:bodyPr/>
          <a:lstStyle/>
          <a:p>
            <a:fld id="{E0C35689-6E96-4D96-BDE8-71206C6C55AC}" type="slidenum">
              <a:rPr lang="zh-TW" altLang="en-US" smtClean="0"/>
              <a:t>8</a:t>
            </a:fld>
            <a:endParaRPr lang="zh-TW" altLang="en-US"/>
          </a:p>
        </p:txBody>
      </p:sp>
    </p:spTree>
    <p:extLst>
      <p:ext uri="{BB962C8B-B14F-4D97-AF65-F5344CB8AC3E}">
        <p14:creationId xmlns:p14="http://schemas.microsoft.com/office/powerpoint/2010/main" val="623139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www.1ppt.com/hangye/"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www.1ppt.com/hangye/" TargetMode="Externa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2FAD8C-113E-4D23-AB0E-6707C226A22E}" type="slidenum">
              <a:rPr lang="zh-CN" altLang="en-US" smtClean="0"/>
              <a:t>‹#›</a:t>
            </a:fld>
            <a:endParaRPr lang="zh-CN" altLang="en-US"/>
          </a:p>
        </p:txBody>
      </p:sp>
    </p:spTree>
    <p:extLst>
      <p:ext uri="{BB962C8B-B14F-4D97-AF65-F5344CB8AC3E}">
        <p14:creationId xmlns:p14="http://schemas.microsoft.com/office/powerpoint/2010/main" val="738704984"/>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2FAD8C-113E-4D23-AB0E-6707C226A22E}" type="slidenum">
              <a:rPr lang="zh-CN" altLang="en-US" smtClean="0"/>
              <a:t>‹#›</a:t>
            </a:fld>
            <a:endParaRPr lang="zh-CN" altLang="en-US"/>
          </a:p>
        </p:txBody>
      </p:sp>
    </p:spTree>
    <p:extLst>
      <p:ext uri="{BB962C8B-B14F-4D97-AF65-F5344CB8AC3E}">
        <p14:creationId xmlns:p14="http://schemas.microsoft.com/office/powerpoint/2010/main" val="1402197988"/>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29233A81-82A5-473C-9C66-3E5909741C67}" type="datetimeFigureOut">
              <a:rPr lang="zh-CN" altLang="en-US" smtClean="0"/>
              <a:t>2024/10/21</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a:t>
            </a:fld>
            <a:endParaRPr lang="en-US"/>
          </a:p>
        </p:txBody>
      </p:sp>
    </p:spTree>
    <p:extLst>
      <p:ext uri="{BB962C8B-B14F-4D97-AF65-F5344CB8AC3E}">
        <p14:creationId xmlns:p14="http://schemas.microsoft.com/office/powerpoint/2010/main" val="1727752393"/>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C1B3B69E-FB61-44CF-BB80-4EEFCABC49BA}" type="datetimeFigureOut">
              <a:rPr lang="zh-CN" altLang="en-US" smtClean="0"/>
              <a:t>2024/10/21</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a:t>
            </a:fld>
            <a:endParaRPr lang="en-US"/>
          </a:p>
        </p:txBody>
      </p:sp>
    </p:spTree>
    <p:extLst>
      <p:ext uri="{BB962C8B-B14F-4D97-AF65-F5344CB8AC3E}">
        <p14:creationId xmlns:p14="http://schemas.microsoft.com/office/powerpoint/2010/main" val="4256923202"/>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60B7975F-2A32-46CA-9635-A67B591B5F5C}" type="datetimeFigureOut">
              <a:rPr lang="zh-CN" altLang="en-US" smtClean="0"/>
              <a:t>2024/10/21</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a:t>
            </a:fld>
            <a:endParaRPr lang="en-US"/>
          </a:p>
        </p:txBody>
      </p:sp>
    </p:spTree>
    <p:extLst>
      <p:ext uri="{BB962C8B-B14F-4D97-AF65-F5344CB8AC3E}">
        <p14:creationId xmlns:p14="http://schemas.microsoft.com/office/powerpoint/2010/main" val="3999965781"/>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FC098996-1A1B-4CC0-9DBD-1BF46A42CC5C}" type="datetimeFigureOut">
              <a:rPr lang="zh-CN" altLang="en-US" smtClean="0"/>
              <a:t>2024/10/21</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a:t>
            </a:fld>
            <a:endParaRPr lang="en-US"/>
          </a:p>
        </p:txBody>
      </p:sp>
      <p:pic>
        <p:nvPicPr>
          <p:cNvPr id="5" name="墨迹 6">
            <a:extLst>
              <a:ext uri="{FF2B5EF4-FFF2-40B4-BE49-F238E27FC236}">
                <a16:creationId xmlns:a16="http://schemas.microsoft.com/office/drawing/2014/main" id="{6EBBEC50-721B-9297-DE8C-65115C350AC0}"/>
              </a:ext>
            </a:extLst>
          </p:cNvPr>
          <p:cNvPicPr/>
          <p:nvPr/>
        </p:nvPicPr>
        <p:blipFill>
          <a:blip r:embed="rId2"/>
          <a:stretch>
            <a:fillRect/>
          </a:stretch>
        </p:blipFill>
        <p:spPr>
          <a:xfrm>
            <a:off x="-1286677" y="471795"/>
            <a:ext cx="36000" cy="162000"/>
          </a:xfrm>
          <a:prstGeom prst="rect">
            <a:avLst/>
          </a:prstGeom>
        </p:spPr>
      </p:pic>
      <p:sp>
        <p:nvSpPr>
          <p:cNvPr id="6" name="TextBox 4">
            <a:extLst>
              <a:ext uri="{FF2B5EF4-FFF2-40B4-BE49-F238E27FC236}">
                <a16:creationId xmlns:a16="http://schemas.microsoft.com/office/drawing/2014/main" id="{EB684C7E-20A7-9694-F2D4-694B922B40F4}"/>
              </a:ext>
            </a:extLst>
          </p:cNvPr>
          <p:cNvSpPr txBox="1"/>
          <p:nvPr/>
        </p:nvSpPr>
        <p:spPr>
          <a:xfrm>
            <a:off x="270030" y="4948014"/>
            <a:ext cx="45365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7" name="TextBox 8"/>
          <p:cNvSpPr txBox="1"/>
          <p:nvPr/>
        </p:nvSpPr>
        <p:spPr>
          <a:xfrm>
            <a:off x="8873970" y="0"/>
            <a:ext cx="54006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3"/>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3"/>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3"/>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4104338932"/>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3505AD68-A51E-460F-94B1-A7A4C6ABE6C3}" type="datetimeFigureOut">
              <a:rPr lang="zh-CN" altLang="en-US" smtClean="0"/>
              <a:t>2024/10/21</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a:t>
            </a:fld>
            <a:endParaRPr lang="en-US"/>
          </a:p>
        </p:txBody>
      </p:sp>
    </p:spTree>
    <p:extLst>
      <p:ext uri="{BB962C8B-B14F-4D97-AF65-F5344CB8AC3E}">
        <p14:creationId xmlns:p14="http://schemas.microsoft.com/office/powerpoint/2010/main" val="2524123211"/>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A741E029-52F1-4D91-A3B1-EB9E35299869}" type="datetimeFigureOut">
              <a:rPr lang="zh-CN" altLang="en-US" smtClean="0"/>
              <a:t>2024/10/21</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a:t>
            </a:fld>
            <a:endParaRPr lang="en-US"/>
          </a:p>
        </p:txBody>
      </p:sp>
    </p:spTree>
    <p:extLst>
      <p:ext uri="{BB962C8B-B14F-4D97-AF65-F5344CB8AC3E}">
        <p14:creationId xmlns:p14="http://schemas.microsoft.com/office/powerpoint/2010/main" val="285890397"/>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A7631A6B-33C7-4350-9C97-5EE83614E8AC}" type="datetimeFigureOut">
              <a:rPr lang="zh-CN" altLang="en-US" smtClean="0"/>
              <a:t>2024/10/21</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a:t>
            </a:fld>
            <a:endParaRPr lang="en-US"/>
          </a:p>
        </p:txBody>
      </p:sp>
    </p:spTree>
    <p:extLst>
      <p:ext uri="{BB962C8B-B14F-4D97-AF65-F5344CB8AC3E}">
        <p14:creationId xmlns:p14="http://schemas.microsoft.com/office/powerpoint/2010/main" val="3630104345"/>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3049D4C3-6768-4061-BFEB-0B8D682A5FDE}" type="datetimeFigureOut">
              <a:rPr lang="zh-CN" altLang="en-US" smtClean="0"/>
              <a:t>2024/10/21</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a:t>
            </a:fld>
            <a:endParaRPr lang="en-US"/>
          </a:p>
        </p:txBody>
      </p:sp>
    </p:spTree>
    <p:extLst>
      <p:ext uri="{BB962C8B-B14F-4D97-AF65-F5344CB8AC3E}">
        <p14:creationId xmlns:p14="http://schemas.microsoft.com/office/powerpoint/2010/main" val="2422505355"/>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2FAD8C-113E-4D23-AB0E-6707C226A22E}" type="slidenum">
              <a:rPr lang="zh-CN" altLang="en-US" smtClean="0"/>
              <a:t>‹#›</a:t>
            </a:fld>
            <a:endParaRPr lang="zh-CN" altLang="en-US"/>
          </a:p>
        </p:txBody>
      </p:sp>
    </p:spTree>
    <p:extLst>
      <p:ext uri="{BB962C8B-B14F-4D97-AF65-F5344CB8AC3E}">
        <p14:creationId xmlns:p14="http://schemas.microsoft.com/office/powerpoint/2010/main" val="2194283673"/>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2FAD8C-113E-4D23-AB0E-6707C226A22E}" type="slidenum">
              <a:rPr lang="zh-CN" altLang="en-US" smtClean="0"/>
              <a:t>‹#›</a:t>
            </a:fld>
            <a:endParaRPr lang="zh-CN" altLang="en-US"/>
          </a:p>
        </p:txBody>
      </p:sp>
    </p:spTree>
    <p:extLst>
      <p:ext uri="{BB962C8B-B14F-4D97-AF65-F5344CB8AC3E}">
        <p14:creationId xmlns:p14="http://schemas.microsoft.com/office/powerpoint/2010/main" val="1898527786"/>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2FAD8C-113E-4D23-AB0E-6707C226A22E}" type="slidenum">
              <a:rPr lang="zh-CN" altLang="en-US" smtClean="0"/>
              <a:t>‹#›</a:t>
            </a:fld>
            <a:endParaRPr lang="zh-CN" altLang="en-US"/>
          </a:p>
        </p:txBody>
      </p:sp>
    </p:spTree>
    <p:extLst>
      <p:ext uri="{BB962C8B-B14F-4D97-AF65-F5344CB8AC3E}">
        <p14:creationId xmlns:p14="http://schemas.microsoft.com/office/powerpoint/2010/main" val="627601769"/>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2FAD8C-113E-4D23-AB0E-6707C226A22E}" type="slidenum">
              <a:rPr lang="zh-CN" altLang="en-US" smtClean="0"/>
              <a:t>‹#›</a:t>
            </a:fld>
            <a:endParaRPr lang="zh-CN" altLang="en-US"/>
          </a:p>
        </p:txBody>
      </p:sp>
    </p:spTree>
    <p:extLst>
      <p:ext uri="{BB962C8B-B14F-4D97-AF65-F5344CB8AC3E}">
        <p14:creationId xmlns:p14="http://schemas.microsoft.com/office/powerpoint/2010/main" val="3850381145"/>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2FAD8C-113E-4D23-AB0E-6707C226A22E}" type="slidenum">
              <a:rPr lang="zh-CN" altLang="en-US" smtClean="0"/>
              <a:t>‹#›</a:t>
            </a:fld>
            <a:endParaRPr lang="zh-CN" altLang="en-US"/>
          </a:p>
        </p:txBody>
      </p:sp>
    </p:spTree>
    <p:extLst>
      <p:ext uri="{BB962C8B-B14F-4D97-AF65-F5344CB8AC3E}">
        <p14:creationId xmlns:p14="http://schemas.microsoft.com/office/powerpoint/2010/main" val="678757123"/>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2FAD8C-113E-4D23-AB0E-6707C226A22E}" type="slidenum">
              <a:rPr lang="zh-CN" altLang="en-US" smtClean="0"/>
              <a:t>‹#›</a:t>
            </a:fld>
            <a:endParaRPr lang="zh-CN" altLang="en-US"/>
          </a:p>
        </p:txBody>
      </p:sp>
    </p:spTree>
    <p:extLst>
      <p:ext uri="{BB962C8B-B14F-4D97-AF65-F5344CB8AC3E}">
        <p14:creationId xmlns:p14="http://schemas.microsoft.com/office/powerpoint/2010/main" val="4273693523"/>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E2FAD8C-113E-4D23-AB0E-6707C226A22E}" type="slidenum">
              <a:rPr lang="zh-CN" altLang="en-US" smtClean="0"/>
              <a:t>‹#›</a:t>
            </a:fld>
            <a:endParaRPr lang="zh-CN" altLang="en-US"/>
          </a:p>
        </p:txBody>
      </p:sp>
    </p:spTree>
    <p:extLst>
      <p:ext uri="{BB962C8B-B14F-4D97-AF65-F5344CB8AC3E}">
        <p14:creationId xmlns:p14="http://schemas.microsoft.com/office/powerpoint/2010/main" val="1395211803"/>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E2FAD8C-113E-4D23-AB0E-6707C226A22E}" type="slidenum">
              <a:rPr lang="zh-CN" altLang="en-US" smtClean="0"/>
              <a:t>‹#›</a:t>
            </a:fld>
            <a:endParaRPr lang="zh-CN" altLang="en-US"/>
          </a:p>
        </p:txBody>
      </p:sp>
    </p:spTree>
    <p:extLst>
      <p:ext uri="{BB962C8B-B14F-4D97-AF65-F5344CB8AC3E}">
        <p14:creationId xmlns:p14="http://schemas.microsoft.com/office/powerpoint/2010/main" val="84222027"/>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E2FAD8C-113E-4D23-AB0E-6707C226A22E}" type="slidenum">
              <a:rPr lang="zh-CN" altLang="en-US" smtClean="0"/>
              <a:t>‹#›</a:t>
            </a:fld>
            <a:endParaRPr lang="zh-CN" altLang="en-US"/>
          </a:p>
        </p:txBody>
      </p:sp>
      <p:pic>
        <p:nvPicPr>
          <p:cNvPr id="29" name="图片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EF0D9"/>
          </a:solidFill>
        </p:spPr>
      </p:pic>
    </p:spTree>
    <p:extLst>
      <p:ext uri="{BB962C8B-B14F-4D97-AF65-F5344CB8AC3E}">
        <p14:creationId xmlns:p14="http://schemas.microsoft.com/office/powerpoint/2010/main" val="4097856906"/>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E2FAD8C-113E-4D23-AB0E-6707C226A22E}" type="slidenum">
              <a:rPr lang="zh-CN" altLang="en-US" smtClean="0"/>
              <a:t>‹#›</a:t>
            </a:fld>
            <a:endParaRPr lang="zh-CN" altLang="en-US"/>
          </a:p>
        </p:txBody>
      </p:sp>
      <p:pic>
        <p:nvPicPr>
          <p:cNvPr id="29" name="图片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FEF0D9"/>
          </a:solidFill>
        </p:spPr>
      </p:pic>
      <p:pic>
        <p:nvPicPr>
          <p:cNvPr id="6" name="图片 5">
            <a:extLst>
              <a:ext uri="{FF2B5EF4-FFF2-40B4-BE49-F238E27FC236}">
                <a16:creationId xmlns:a16="http://schemas.microsoft.com/office/drawing/2014/main" id="{E9BEE1CD-FE60-4867-9607-A09DCF7E2508}"/>
              </a:ext>
            </a:extLst>
          </p:cNvPr>
          <p:cNvPicPr>
            <a:picLocks noChangeAspect="1"/>
          </p:cNvPicPr>
          <p:nvPr userDrawn="1"/>
        </p:nvPicPr>
        <p:blipFill>
          <a:blip r:embed="rId3"/>
          <a:stretch>
            <a:fillRect/>
          </a:stretch>
        </p:blipFill>
        <p:spPr>
          <a:xfrm>
            <a:off x="0" y="0"/>
            <a:ext cx="12192000" cy="322556"/>
          </a:xfrm>
          <a:prstGeom prst="rect">
            <a:avLst/>
          </a:prstGeom>
        </p:spPr>
      </p:pic>
      <p:pic>
        <p:nvPicPr>
          <p:cNvPr id="7" name="图片 6">
            <a:extLst>
              <a:ext uri="{FF2B5EF4-FFF2-40B4-BE49-F238E27FC236}">
                <a16:creationId xmlns:a16="http://schemas.microsoft.com/office/drawing/2014/main" id="{C8175943-A844-4860-A6D4-2A7E9AA2BE92}"/>
              </a:ext>
            </a:extLst>
          </p:cNvPr>
          <p:cNvPicPr>
            <a:picLocks noChangeAspect="1"/>
          </p:cNvPicPr>
          <p:nvPr userDrawn="1"/>
        </p:nvPicPr>
        <p:blipFill>
          <a:blip r:embed="rId3"/>
          <a:stretch>
            <a:fillRect/>
          </a:stretch>
        </p:blipFill>
        <p:spPr>
          <a:xfrm flipV="1">
            <a:off x="0" y="6535444"/>
            <a:ext cx="12192000" cy="322556"/>
          </a:xfrm>
          <a:prstGeom prst="rect">
            <a:avLst/>
          </a:prstGeom>
        </p:spPr>
      </p:pic>
    </p:spTree>
    <p:extLst>
      <p:ext uri="{BB962C8B-B14F-4D97-AF65-F5344CB8AC3E}">
        <p14:creationId xmlns:p14="http://schemas.microsoft.com/office/powerpoint/2010/main" val="1936101100"/>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2FAD8C-113E-4D23-AB0E-6707C226A22E}" type="slidenum">
              <a:rPr lang="zh-CN" altLang="en-US" smtClean="0"/>
              <a:t>‹#›</a:t>
            </a:fld>
            <a:endParaRPr lang="zh-CN" altLang="en-US"/>
          </a:p>
        </p:txBody>
      </p:sp>
    </p:spTree>
    <p:extLst>
      <p:ext uri="{BB962C8B-B14F-4D97-AF65-F5344CB8AC3E}">
        <p14:creationId xmlns:p14="http://schemas.microsoft.com/office/powerpoint/2010/main" val="3956620592"/>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2FAD8C-113E-4D23-AB0E-6707C226A22E}" type="slidenum">
              <a:rPr lang="zh-CN" altLang="en-US" smtClean="0"/>
              <a:t>‹#›</a:t>
            </a:fld>
            <a:endParaRPr lang="zh-CN" altLang="en-US"/>
          </a:p>
        </p:txBody>
      </p:sp>
    </p:spTree>
    <p:extLst>
      <p:ext uri="{BB962C8B-B14F-4D97-AF65-F5344CB8AC3E}">
        <p14:creationId xmlns:p14="http://schemas.microsoft.com/office/powerpoint/2010/main" val="2654993653"/>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2FAD8C-113E-4D23-AB0E-6707C226A22E}" type="slidenum">
              <a:rPr lang="zh-CN" altLang="en-US" smtClean="0"/>
              <a:t>‹#›</a:t>
            </a:fld>
            <a:endParaRPr lang="zh-CN" altLang="en-US"/>
          </a:p>
        </p:txBody>
      </p:sp>
    </p:spTree>
    <p:extLst>
      <p:ext uri="{BB962C8B-B14F-4D97-AF65-F5344CB8AC3E}">
        <p14:creationId xmlns:p14="http://schemas.microsoft.com/office/powerpoint/2010/main" val="905080852"/>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2FAD8C-113E-4D23-AB0E-6707C226A22E}" type="slidenum">
              <a:rPr lang="zh-CN" altLang="en-US" smtClean="0"/>
              <a:t>‹#›</a:t>
            </a:fld>
            <a:endParaRPr lang="zh-CN" altLang="en-US"/>
          </a:p>
        </p:txBody>
      </p:sp>
    </p:spTree>
    <p:extLst>
      <p:ext uri="{BB962C8B-B14F-4D97-AF65-F5344CB8AC3E}">
        <p14:creationId xmlns:p14="http://schemas.microsoft.com/office/powerpoint/2010/main" val="3464419686"/>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29233A81-82A5-473C-9C66-3E5909741C67}" type="datetimeFigureOut">
              <a:rPr lang="zh-CN" altLang="en-US" smtClean="0"/>
              <a:t>2024/10/21</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a:t>
            </a:fld>
            <a:endParaRPr lang="en-US"/>
          </a:p>
        </p:txBody>
      </p:sp>
    </p:spTree>
    <p:extLst>
      <p:ext uri="{BB962C8B-B14F-4D97-AF65-F5344CB8AC3E}">
        <p14:creationId xmlns:p14="http://schemas.microsoft.com/office/powerpoint/2010/main" val="2756566053"/>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C1B3B69E-FB61-44CF-BB80-4EEFCABC49BA}" type="datetimeFigureOut">
              <a:rPr lang="zh-CN" altLang="en-US" smtClean="0"/>
              <a:t>2024/10/21</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a:t>
            </a:fld>
            <a:endParaRPr lang="en-US"/>
          </a:p>
        </p:txBody>
      </p:sp>
    </p:spTree>
    <p:extLst>
      <p:ext uri="{BB962C8B-B14F-4D97-AF65-F5344CB8AC3E}">
        <p14:creationId xmlns:p14="http://schemas.microsoft.com/office/powerpoint/2010/main" val="3056421848"/>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60B7975F-2A32-46CA-9635-A67B591B5F5C}" type="datetimeFigureOut">
              <a:rPr lang="zh-CN" altLang="en-US" smtClean="0"/>
              <a:t>2024/10/21</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a:t>
            </a:fld>
            <a:endParaRPr lang="en-US"/>
          </a:p>
        </p:txBody>
      </p:sp>
    </p:spTree>
    <p:extLst>
      <p:ext uri="{BB962C8B-B14F-4D97-AF65-F5344CB8AC3E}">
        <p14:creationId xmlns:p14="http://schemas.microsoft.com/office/powerpoint/2010/main" val="1884555638"/>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FC098996-1A1B-4CC0-9DBD-1BF46A42CC5C}" type="datetimeFigureOut">
              <a:rPr lang="zh-CN" altLang="en-US" smtClean="0"/>
              <a:t>2024/10/21</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a:t>
            </a:fld>
            <a:endParaRPr lang="en-US"/>
          </a:p>
        </p:txBody>
      </p:sp>
      <p:pic>
        <p:nvPicPr>
          <p:cNvPr id="5" name="墨迹 6">
            <a:extLst>
              <a:ext uri="{FF2B5EF4-FFF2-40B4-BE49-F238E27FC236}">
                <a16:creationId xmlns:a16="http://schemas.microsoft.com/office/drawing/2014/main" id="{6EBBEC50-721B-9297-DE8C-65115C350AC0}"/>
              </a:ext>
            </a:extLst>
          </p:cNvPr>
          <p:cNvPicPr/>
          <p:nvPr/>
        </p:nvPicPr>
        <p:blipFill>
          <a:blip r:embed="rId2"/>
          <a:stretch>
            <a:fillRect/>
          </a:stretch>
        </p:blipFill>
        <p:spPr>
          <a:xfrm>
            <a:off x="-1286677" y="471795"/>
            <a:ext cx="36000" cy="162000"/>
          </a:xfrm>
          <a:prstGeom prst="rect">
            <a:avLst/>
          </a:prstGeom>
        </p:spPr>
      </p:pic>
      <p:sp>
        <p:nvSpPr>
          <p:cNvPr id="6" name="TextBox 4">
            <a:extLst>
              <a:ext uri="{FF2B5EF4-FFF2-40B4-BE49-F238E27FC236}">
                <a16:creationId xmlns:a16="http://schemas.microsoft.com/office/drawing/2014/main" id="{EB684C7E-20A7-9694-F2D4-694B922B40F4}"/>
              </a:ext>
            </a:extLst>
          </p:cNvPr>
          <p:cNvSpPr txBox="1"/>
          <p:nvPr/>
        </p:nvSpPr>
        <p:spPr>
          <a:xfrm>
            <a:off x="270030" y="4948014"/>
            <a:ext cx="45365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rPr>
              <a:t>行业</a:t>
            </a:r>
            <a:r>
              <a:rPr lang="en-US" altLang="zh-CN" sz="100">
                <a:solidFill>
                  <a:schemeClr val="tx1">
                    <a:alpha val="0"/>
                  </a:schemeClr>
                </a:solidFill>
                <a:latin typeface="微软雅黑" panose="020B0503020204020204" pitchFamily="34" charset="-122"/>
                <a:ea typeface="微软雅黑" panose="020B0503020204020204" pitchFamily="34" charset="-122"/>
              </a:rPr>
              <a:t>PPT</a:t>
            </a:r>
            <a:r>
              <a:rPr lang="zh-CN" altLang="en-US" sz="100">
                <a:solidFill>
                  <a:schemeClr val="tx1">
                    <a:alpha val="0"/>
                  </a:schemeClr>
                </a:solidFill>
                <a:latin typeface="微软雅黑" panose="020B0503020204020204" pitchFamily="34" charset="-122"/>
                <a:ea typeface="微软雅黑" panose="020B0503020204020204" pitchFamily="34" charset="-122"/>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
        <p:nvSpPr>
          <p:cNvPr id="7" name="TextBox 8"/>
          <p:cNvSpPr txBox="1"/>
          <p:nvPr/>
        </p:nvSpPr>
        <p:spPr>
          <a:xfrm>
            <a:off x="8873970" y="0"/>
            <a:ext cx="540060" cy="137203"/>
          </a:xfrm>
          <a:prstGeom prst="rect">
            <a:avLst/>
          </a:prstGeom>
          <a:noFill/>
        </p:spPr>
        <p:txBody>
          <a:bodyPr wrap="square" rtlCol="0">
            <a:spAutoFit/>
          </a:bodyPr>
          <a:lstStyle/>
          <a:p>
            <a:pPr>
              <a:lnSpc>
                <a:spcPct val="200000"/>
              </a:lnSpc>
            </a:pPr>
            <a:r>
              <a:rPr lang="zh-CN" altLang="en-US" sz="100">
                <a:solidFill>
                  <a:schemeClr val="tx1">
                    <a:alpha val="0"/>
                  </a:schemeClr>
                </a:solidFill>
                <a:latin typeface="微软雅黑" panose="020B0503020204020204" pitchFamily="34" charset="-122"/>
                <a:ea typeface="微软雅黑" panose="020B0503020204020204" pitchFamily="34" charset="-122"/>
                <a:hlinkClick r:id="rId3"/>
              </a:rPr>
              <a:t>行业</a:t>
            </a:r>
            <a:r>
              <a:rPr lang="en-US" altLang="zh-CN" sz="100">
                <a:solidFill>
                  <a:schemeClr val="tx1">
                    <a:alpha val="0"/>
                  </a:schemeClr>
                </a:solidFill>
                <a:latin typeface="微软雅黑" panose="020B0503020204020204" pitchFamily="34" charset="-122"/>
                <a:ea typeface="微软雅黑" panose="020B0503020204020204" pitchFamily="34" charset="-122"/>
                <a:hlinkClick r:id="rId3"/>
              </a:rPr>
              <a:t>PPT</a:t>
            </a:r>
            <a:r>
              <a:rPr lang="zh-CN" altLang="en-US" sz="100">
                <a:solidFill>
                  <a:schemeClr val="tx1">
                    <a:alpha val="0"/>
                  </a:schemeClr>
                </a:solidFill>
                <a:latin typeface="微软雅黑" panose="020B0503020204020204" pitchFamily="34" charset="-122"/>
                <a:ea typeface="微软雅黑" panose="020B0503020204020204" pitchFamily="34" charset="-122"/>
                <a:hlinkClick r:id="rId3"/>
              </a:rPr>
              <a:t>模板</a:t>
            </a:r>
            <a:r>
              <a:rPr lang="en-US" altLang="zh-CN" sz="10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2332005752"/>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3505AD68-A51E-460F-94B1-A7A4C6ABE6C3}" type="datetimeFigureOut">
              <a:rPr lang="zh-CN" altLang="en-US" smtClean="0"/>
              <a:t>2024/10/21</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a:t>
            </a:fld>
            <a:endParaRPr lang="en-US"/>
          </a:p>
        </p:txBody>
      </p:sp>
    </p:spTree>
    <p:extLst>
      <p:ext uri="{BB962C8B-B14F-4D97-AF65-F5344CB8AC3E}">
        <p14:creationId xmlns:p14="http://schemas.microsoft.com/office/powerpoint/2010/main" val="675893670"/>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A741E029-52F1-4D91-A3B1-EB9E35299869}" type="datetimeFigureOut">
              <a:rPr lang="zh-CN" altLang="en-US" smtClean="0"/>
              <a:t>2024/10/21</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a:t>
            </a:fld>
            <a:endParaRPr lang="en-US"/>
          </a:p>
        </p:txBody>
      </p:sp>
    </p:spTree>
    <p:extLst>
      <p:ext uri="{BB962C8B-B14F-4D97-AF65-F5344CB8AC3E}">
        <p14:creationId xmlns:p14="http://schemas.microsoft.com/office/powerpoint/2010/main" val="2739902963"/>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A7631A6B-33C7-4350-9C97-5EE83614E8AC}" type="datetimeFigureOut">
              <a:rPr lang="zh-CN" altLang="en-US" smtClean="0"/>
              <a:t>2024/10/21</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a:t>
            </a:fld>
            <a:endParaRPr lang="en-US"/>
          </a:p>
        </p:txBody>
      </p:sp>
    </p:spTree>
    <p:extLst>
      <p:ext uri="{BB962C8B-B14F-4D97-AF65-F5344CB8AC3E}">
        <p14:creationId xmlns:p14="http://schemas.microsoft.com/office/powerpoint/2010/main" val="2934135000"/>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3049D4C3-6768-4061-BFEB-0B8D682A5FDE}" type="datetimeFigureOut">
              <a:rPr lang="zh-CN" altLang="en-US" smtClean="0"/>
              <a:t>2024/10/21</a:t>
            </a:fld>
            <a:endParaRPr lang="zh-CN" altLang="en-US"/>
          </a:p>
        </p:txBody>
      </p:sp>
      <p:sp>
        <p:nvSpPr>
          <p:cNvPr id="3" name="Footer Placeholder 2"/>
          <p:cNvSpPr>
            <a:spLocks noGrp="1"/>
          </p:cNvSpPr>
          <p:nvPr>
            <p:ph type="ftr" sz="quarter" idx="1"/>
          </p:nvPr>
        </p:nvSpPr>
        <p:spPr/>
        <p:txBody>
          <a:bodyPr/>
          <a:lstStyle/>
          <a:p>
            <a:endParaRPr lang="zh-CN" altLang="en-US"/>
          </a:p>
        </p:txBody>
      </p:sp>
      <p:sp>
        <p:nvSpPr>
          <p:cNvPr id="4" name="Slide Number Placeholder 3"/>
          <p:cNvSpPr>
            <a:spLocks noGrp="1"/>
          </p:cNvSpPr>
          <p:nvPr>
            <p:ph type="sldNum" sz="quarter" idx="2"/>
          </p:nvPr>
        </p:nvSpPr>
        <p:spPr/>
        <p:txBody>
          <a:bodyPr/>
          <a:lstStyle/>
          <a:p>
            <a:fld id="{93AE1883-0942-4AA3-9DB2-9C7C3A0314B1}" type="slidenum">
              <a:rPr lang="zh-CN" altLang="en-US" smtClean="0"/>
              <a:t>‹#›</a:t>
            </a:fld>
            <a:endParaRPr lang="en-US"/>
          </a:p>
        </p:txBody>
      </p:sp>
    </p:spTree>
    <p:extLst>
      <p:ext uri="{BB962C8B-B14F-4D97-AF65-F5344CB8AC3E}">
        <p14:creationId xmlns:p14="http://schemas.microsoft.com/office/powerpoint/2010/main" val="501750225"/>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2FAD8C-113E-4D23-AB0E-6707C226A22E}" type="slidenum">
              <a:rPr lang="zh-CN" altLang="en-US" smtClean="0"/>
              <a:t>‹#›</a:t>
            </a:fld>
            <a:endParaRPr lang="zh-CN" altLang="en-US"/>
          </a:p>
        </p:txBody>
      </p:sp>
    </p:spTree>
    <p:extLst>
      <p:ext uri="{BB962C8B-B14F-4D97-AF65-F5344CB8AC3E}">
        <p14:creationId xmlns:p14="http://schemas.microsoft.com/office/powerpoint/2010/main" val="3675418485"/>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2FAD8C-113E-4D23-AB0E-6707C226A22E}" type="slidenum">
              <a:rPr lang="zh-CN" altLang="en-US" smtClean="0"/>
              <a:t>‹#›</a:t>
            </a:fld>
            <a:endParaRPr lang="zh-CN" altLang="en-US"/>
          </a:p>
        </p:txBody>
      </p:sp>
    </p:spTree>
    <p:extLst>
      <p:ext uri="{BB962C8B-B14F-4D97-AF65-F5344CB8AC3E}">
        <p14:creationId xmlns:p14="http://schemas.microsoft.com/office/powerpoint/2010/main" val="2681708868"/>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E2FAD8C-113E-4D23-AB0E-6707C226A22E}" type="slidenum">
              <a:rPr lang="zh-CN" altLang="en-US" smtClean="0"/>
              <a:t>‹#›</a:t>
            </a:fld>
            <a:endParaRPr lang="zh-CN" altLang="en-US"/>
          </a:p>
        </p:txBody>
      </p:sp>
    </p:spTree>
    <p:extLst>
      <p:ext uri="{BB962C8B-B14F-4D97-AF65-F5344CB8AC3E}">
        <p14:creationId xmlns:p14="http://schemas.microsoft.com/office/powerpoint/2010/main" val="2427108654"/>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E2FAD8C-113E-4D23-AB0E-6707C226A22E}" type="slidenum">
              <a:rPr lang="zh-CN" altLang="en-US" smtClean="0"/>
              <a:t>‹#›</a:t>
            </a:fld>
            <a:endParaRPr lang="zh-CN" altLang="en-US"/>
          </a:p>
        </p:txBody>
      </p:sp>
    </p:spTree>
    <p:extLst>
      <p:ext uri="{BB962C8B-B14F-4D97-AF65-F5344CB8AC3E}">
        <p14:creationId xmlns:p14="http://schemas.microsoft.com/office/powerpoint/2010/main" val="3546055075"/>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E2FAD8C-113E-4D23-AB0E-6707C226A22E}" type="slidenum">
              <a:rPr lang="zh-CN" altLang="en-US" smtClean="0"/>
              <a:t>‹#›</a:t>
            </a:fld>
            <a:endParaRPr lang="zh-CN" altLang="en-US"/>
          </a:p>
        </p:txBody>
      </p:sp>
      <p:pic>
        <p:nvPicPr>
          <p:cNvPr id="29" name="图片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83550347"/>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2FAD8C-113E-4D23-AB0E-6707C226A22E}" type="slidenum">
              <a:rPr lang="zh-CN" altLang="en-US" smtClean="0"/>
              <a:t>‹#›</a:t>
            </a:fld>
            <a:endParaRPr lang="zh-CN" altLang="en-US"/>
          </a:p>
        </p:txBody>
      </p:sp>
    </p:spTree>
    <p:extLst>
      <p:ext uri="{BB962C8B-B14F-4D97-AF65-F5344CB8AC3E}">
        <p14:creationId xmlns:p14="http://schemas.microsoft.com/office/powerpoint/2010/main" val="3338135193"/>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2EDF820-7654-4ED1-854A-D4D12AF1B6F5}" type="datetimeFigureOut">
              <a:rPr lang="zh-CN" altLang="en-US" smtClean="0"/>
              <a:t>2024/10/21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2FAD8C-113E-4D23-AB0E-6707C226A22E}" type="slidenum">
              <a:rPr lang="zh-CN" altLang="en-US" smtClean="0"/>
              <a:t>‹#›</a:t>
            </a:fld>
            <a:endParaRPr lang="zh-CN" altLang="en-US"/>
          </a:p>
        </p:txBody>
      </p:sp>
    </p:spTree>
    <p:extLst>
      <p:ext uri="{BB962C8B-B14F-4D97-AF65-F5344CB8AC3E}">
        <p14:creationId xmlns:p14="http://schemas.microsoft.com/office/powerpoint/2010/main" val="41104167"/>
      </p:ext>
    </p:extLst>
  </p:cSld>
  <p:clrMapOvr>
    <a:masterClrMapping/>
  </p:clrMapOvr>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theme" Target="../theme/theme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92EDF820-7654-4ED1-854A-D4D12AF1B6F5}" type="datetimeFigureOut">
              <a:rPr lang="zh-CN" altLang="en-US" smtClean="0"/>
              <a:pPr/>
              <a:t>2024/10/21</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9E2FAD8C-113E-4D23-AB0E-6707C226A22E}" type="slidenum">
              <a:rPr lang="zh-CN" altLang="en-US" smtClean="0"/>
              <a:pPr/>
              <a:t>‹#›</a:t>
            </a:fld>
            <a:endParaRPr lang="zh-CN" altLang="en-US" dirty="0"/>
          </a:p>
        </p:txBody>
      </p:sp>
    </p:spTree>
    <p:extLst>
      <p:ext uri="{BB962C8B-B14F-4D97-AF65-F5344CB8AC3E}">
        <p14:creationId xmlns:p14="http://schemas.microsoft.com/office/powerpoint/2010/main" val="37210060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92EDF820-7654-4ED1-854A-D4D12AF1B6F5}" type="datetimeFigureOut">
              <a:rPr lang="zh-CN" altLang="en-US" smtClean="0"/>
              <a:pPr/>
              <a:t>2024/10/21</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9E2FAD8C-113E-4D23-AB0E-6707C226A22E}" type="slidenum">
              <a:rPr lang="zh-CN" altLang="en-US" smtClean="0"/>
              <a:pPr/>
              <a:t>‹#›</a:t>
            </a:fld>
            <a:endParaRPr lang="zh-CN" altLang="en-US" dirty="0"/>
          </a:p>
        </p:txBody>
      </p:sp>
    </p:spTree>
    <p:extLst>
      <p:ext uri="{BB962C8B-B14F-4D97-AF65-F5344CB8AC3E}">
        <p14:creationId xmlns:p14="http://schemas.microsoft.com/office/powerpoint/2010/main" val="128038287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700"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Lst>
  <mc:AlternateContent xmlns:mc="http://schemas.openxmlformats.org/markup-compatibility/2006" xmlns:p14="http://schemas.microsoft.com/office/powerpoint/2010/main">
    <mc:Choice Requires="p14">
      <p:transition spd="slow" p14:dur="120000"/>
    </mc:Choice>
    <mc:Fallback xmlns="">
      <p:transition spd="slow"/>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emf"/><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7.xml"/><Relationship Id="rId5" Type="http://schemas.microsoft.com/office/2007/relationships/hdphoto" Target="../media/hdphoto1.wdp"/><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7.xml"/><Relationship Id="rId5" Type="http://schemas.microsoft.com/office/2007/relationships/hdphoto" Target="../media/hdphoto2.wdp"/><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microsoft.com/office/2007/relationships/hdphoto" Target="../media/hdphoto3.wdp"/><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图片 5">
            <a:extLst>
              <a:ext uri="{FF2B5EF4-FFF2-40B4-BE49-F238E27FC236}">
                <a16:creationId xmlns:a16="http://schemas.microsoft.com/office/drawing/2014/main" id="{0997A4BB-08E9-4EEE-93F2-B5003A18340B}"/>
              </a:ext>
            </a:extLst>
          </p:cNvPr>
          <p:cNvPicPr>
            <a:picLocks noChangeAspect="1"/>
          </p:cNvPicPr>
          <p:nvPr/>
        </p:nvPicPr>
        <p:blipFill>
          <a:blip r:embed="rId3"/>
          <a:stretch>
            <a:fillRect/>
          </a:stretch>
        </p:blipFill>
        <p:spPr>
          <a:xfrm>
            <a:off x="0" y="0"/>
            <a:ext cx="12192000" cy="322556"/>
          </a:xfrm>
          <a:prstGeom prst="rect">
            <a:avLst/>
          </a:prstGeom>
        </p:spPr>
      </p:pic>
      <p:pic>
        <p:nvPicPr>
          <p:cNvPr id="22" name="图片 6">
            <a:extLst>
              <a:ext uri="{FF2B5EF4-FFF2-40B4-BE49-F238E27FC236}">
                <a16:creationId xmlns:a16="http://schemas.microsoft.com/office/drawing/2014/main" id="{28C8FB6A-F9C2-4E45-A20B-3EA613CC50F5}"/>
              </a:ext>
            </a:extLst>
          </p:cNvPr>
          <p:cNvPicPr>
            <a:picLocks noChangeAspect="1"/>
          </p:cNvPicPr>
          <p:nvPr/>
        </p:nvPicPr>
        <p:blipFill>
          <a:blip r:embed="rId3"/>
          <a:stretch>
            <a:fillRect/>
          </a:stretch>
        </p:blipFill>
        <p:spPr>
          <a:xfrm flipV="1">
            <a:off x="0" y="6535444"/>
            <a:ext cx="12192000" cy="322556"/>
          </a:xfrm>
          <a:prstGeom prst="rect">
            <a:avLst/>
          </a:prstGeom>
        </p:spPr>
      </p:pic>
      <p:pic>
        <p:nvPicPr>
          <p:cNvPr id="23" name="图片 17">
            <a:extLst>
              <a:ext uri="{FF2B5EF4-FFF2-40B4-BE49-F238E27FC236}">
                <a16:creationId xmlns:a16="http://schemas.microsoft.com/office/drawing/2014/main" id="{35B352B2-8F17-40C2-B6AF-97B9217AF925}"/>
              </a:ext>
            </a:extLst>
          </p:cNvPr>
          <p:cNvPicPr>
            <a:picLocks noChangeAspect="1"/>
          </p:cNvPicPr>
          <p:nvPr/>
        </p:nvPicPr>
        <p:blipFill>
          <a:blip r:embed="rId4"/>
          <a:stretch>
            <a:fillRect/>
          </a:stretch>
        </p:blipFill>
        <p:spPr>
          <a:xfrm>
            <a:off x="6280692" y="3087494"/>
            <a:ext cx="901692" cy="1118806"/>
          </a:xfrm>
          <a:prstGeom prst="rect">
            <a:avLst/>
          </a:prstGeom>
        </p:spPr>
      </p:pic>
      <p:pic>
        <p:nvPicPr>
          <p:cNvPr id="24" name="图片 18">
            <a:extLst>
              <a:ext uri="{FF2B5EF4-FFF2-40B4-BE49-F238E27FC236}">
                <a16:creationId xmlns:a16="http://schemas.microsoft.com/office/drawing/2014/main" id="{40C7FEE5-EE51-4BE1-B9B3-2CB4A8F127D6}"/>
              </a:ext>
            </a:extLst>
          </p:cNvPr>
          <p:cNvPicPr>
            <a:picLocks noChangeAspect="1"/>
          </p:cNvPicPr>
          <p:nvPr/>
        </p:nvPicPr>
        <p:blipFill>
          <a:blip r:embed="rId5"/>
          <a:stretch>
            <a:fillRect/>
          </a:stretch>
        </p:blipFill>
        <p:spPr>
          <a:xfrm>
            <a:off x="6847037" y="1608931"/>
            <a:ext cx="906855" cy="1176208"/>
          </a:xfrm>
          <a:prstGeom prst="rect">
            <a:avLst/>
          </a:prstGeom>
        </p:spPr>
      </p:pic>
      <p:sp>
        <p:nvSpPr>
          <p:cNvPr id="25" name="椭圆 19">
            <a:extLst>
              <a:ext uri="{FF2B5EF4-FFF2-40B4-BE49-F238E27FC236}">
                <a16:creationId xmlns:a16="http://schemas.microsoft.com/office/drawing/2014/main" id="{A895A46E-9288-4D40-914B-858562CE740F}"/>
              </a:ext>
            </a:extLst>
          </p:cNvPr>
          <p:cNvSpPr/>
          <p:nvPr/>
        </p:nvSpPr>
        <p:spPr>
          <a:xfrm>
            <a:off x="5842542" y="1944494"/>
            <a:ext cx="333375" cy="333375"/>
          </a:xfrm>
          <a:prstGeom prst="ellipse">
            <a:avLst/>
          </a:prstGeom>
          <a:solidFill>
            <a:srgbClr val="C79C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6" name="椭圆 89">
            <a:extLst>
              <a:ext uri="{FF2B5EF4-FFF2-40B4-BE49-F238E27FC236}">
                <a16:creationId xmlns:a16="http://schemas.microsoft.com/office/drawing/2014/main" id="{0690A737-5F7A-49E4-8223-025FD8D1474C}"/>
              </a:ext>
            </a:extLst>
          </p:cNvPr>
          <p:cNvSpPr/>
          <p:nvPr/>
        </p:nvSpPr>
        <p:spPr>
          <a:xfrm>
            <a:off x="5842542" y="2335019"/>
            <a:ext cx="333375" cy="333375"/>
          </a:xfrm>
          <a:prstGeom prst="ellipse">
            <a:avLst/>
          </a:prstGeom>
          <a:solidFill>
            <a:srgbClr val="C79C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 name="椭圆 90">
            <a:extLst>
              <a:ext uri="{FF2B5EF4-FFF2-40B4-BE49-F238E27FC236}">
                <a16:creationId xmlns:a16="http://schemas.microsoft.com/office/drawing/2014/main" id="{67DAC2AD-91D2-4A8C-9FAB-2FFEF347F3E5}"/>
              </a:ext>
            </a:extLst>
          </p:cNvPr>
          <p:cNvSpPr/>
          <p:nvPr/>
        </p:nvSpPr>
        <p:spPr>
          <a:xfrm>
            <a:off x="5842542" y="2725544"/>
            <a:ext cx="333375" cy="333375"/>
          </a:xfrm>
          <a:prstGeom prst="ellipse">
            <a:avLst/>
          </a:prstGeom>
          <a:solidFill>
            <a:srgbClr val="C79C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8" name="文本框 20">
            <a:extLst>
              <a:ext uri="{FF2B5EF4-FFF2-40B4-BE49-F238E27FC236}">
                <a16:creationId xmlns:a16="http://schemas.microsoft.com/office/drawing/2014/main" id="{EE5CDB60-585E-44EE-9C2F-845D60F94B2F}"/>
              </a:ext>
            </a:extLst>
          </p:cNvPr>
          <p:cNvSpPr txBox="1"/>
          <p:nvPr/>
        </p:nvSpPr>
        <p:spPr>
          <a:xfrm>
            <a:off x="5804442" y="1925444"/>
            <a:ext cx="476250" cy="369332"/>
          </a:xfrm>
          <a:prstGeom prst="rect">
            <a:avLst/>
          </a:prstGeom>
          <a:noFill/>
        </p:spPr>
        <p:txBody>
          <a:bodyPr wrap="square" rtlCol="0">
            <a:spAutoFit/>
          </a:bodyPr>
          <a:lstStyle/>
          <a:p>
            <a:r>
              <a:rPr lang="zh-TW" altLang="en-US" dirty="0">
                <a:solidFill>
                  <a:schemeClr val="bg1"/>
                </a:solidFill>
                <a:cs typeface="+mn-ea"/>
                <a:sym typeface="+mn-lt"/>
              </a:rPr>
              <a:t>的</a:t>
            </a:r>
            <a:endParaRPr lang="zh-CN" altLang="en-US" dirty="0">
              <a:solidFill>
                <a:schemeClr val="bg1"/>
              </a:solidFill>
              <a:cs typeface="+mn-ea"/>
              <a:sym typeface="+mn-lt"/>
            </a:endParaRPr>
          </a:p>
        </p:txBody>
      </p:sp>
      <p:sp>
        <p:nvSpPr>
          <p:cNvPr id="29" name="文本框 92">
            <a:extLst>
              <a:ext uri="{FF2B5EF4-FFF2-40B4-BE49-F238E27FC236}">
                <a16:creationId xmlns:a16="http://schemas.microsoft.com/office/drawing/2014/main" id="{630F571D-17B8-48BD-9A8E-9F8186A265E2}"/>
              </a:ext>
            </a:extLst>
          </p:cNvPr>
          <p:cNvSpPr txBox="1"/>
          <p:nvPr/>
        </p:nvSpPr>
        <p:spPr>
          <a:xfrm>
            <a:off x="5804442" y="2325494"/>
            <a:ext cx="476250" cy="369332"/>
          </a:xfrm>
          <a:prstGeom prst="rect">
            <a:avLst/>
          </a:prstGeom>
          <a:noFill/>
        </p:spPr>
        <p:txBody>
          <a:bodyPr wrap="square" rtlCol="0">
            <a:spAutoFit/>
          </a:bodyPr>
          <a:lstStyle/>
          <a:p>
            <a:r>
              <a:rPr lang="zh-TW" altLang="en-US" dirty="0">
                <a:solidFill>
                  <a:schemeClr val="bg1"/>
                </a:solidFill>
                <a:cs typeface="+mn-ea"/>
                <a:sym typeface="+mn-lt"/>
              </a:rPr>
              <a:t>故</a:t>
            </a:r>
            <a:endParaRPr lang="zh-CN" altLang="en-US" dirty="0">
              <a:solidFill>
                <a:schemeClr val="bg1"/>
              </a:solidFill>
              <a:cs typeface="+mn-ea"/>
              <a:sym typeface="+mn-lt"/>
            </a:endParaRPr>
          </a:p>
        </p:txBody>
      </p:sp>
      <p:sp>
        <p:nvSpPr>
          <p:cNvPr id="30" name="文本框 93">
            <a:extLst>
              <a:ext uri="{FF2B5EF4-FFF2-40B4-BE49-F238E27FC236}">
                <a16:creationId xmlns:a16="http://schemas.microsoft.com/office/drawing/2014/main" id="{68D259D9-E019-45ED-A554-55F8F76B9A90}"/>
              </a:ext>
            </a:extLst>
          </p:cNvPr>
          <p:cNvSpPr txBox="1"/>
          <p:nvPr/>
        </p:nvSpPr>
        <p:spPr>
          <a:xfrm>
            <a:off x="5804442" y="2706494"/>
            <a:ext cx="476250" cy="369332"/>
          </a:xfrm>
          <a:prstGeom prst="rect">
            <a:avLst/>
          </a:prstGeom>
          <a:noFill/>
        </p:spPr>
        <p:txBody>
          <a:bodyPr wrap="square" rtlCol="0">
            <a:spAutoFit/>
          </a:bodyPr>
          <a:lstStyle/>
          <a:p>
            <a:r>
              <a:rPr lang="zh-TW" altLang="en-US" dirty="0">
                <a:solidFill>
                  <a:schemeClr val="bg1"/>
                </a:solidFill>
                <a:cs typeface="+mn-ea"/>
                <a:sym typeface="+mn-lt"/>
              </a:rPr>
              <a:t>事</a:t>
            </a:r>
            <a:endParaRPr lang="zh-CN" altLang="en-US" dirty="0">
              <a:solidFill>
                <a:schemeClr val="bg1"/>
              </a:solidFill>
              <a:cs typeface="+mn-ea"/>
              <a:sym typeface="+mn-lt"/>
            </a:endParaRPr>
          </a:p>
        </p:txBody>
      </p:sp>
      <p:sp>
        <p:nvSpPr>
          <p:cNvPr id="32" name="矩形 31">
            <a:extLst>
              <a:ext uri="{FF2B5EF4-FFF2-40B4-BE49-F238E27FC236}">
                <a16:creationId xmlns:a16="http://schemas.microsoft.com/office/drawing/2014/main" id="{2622BC33-5645-4010-A2AE-5C0A7044EA28}"/>
              </a:ext>
            </a:extLst>
          </p:cNvPr>
          <p:cNvSpPr/>
          <p:nvPr/>
        </p:nvSpPr>
        <p:spPr>
          <a:xfrm>
            <a:off x="1041942" y="1363469"/>
            <a:ext cx="7877175" cy="4391025"/>
          </a:xfrm>
          <a:prstGeom prst="rect">
            <a:avLst/>
          </a:prstGeom>
          <a:noFill/>
          <a:ln w="19050">
            <a:solidFill>
              <a:srgbClr val="C79C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33" name="图片 13">
            <a:extLst>
              <a:ext uri="{FF2B5EF4-FFF2-40B4-BE49-F238E27FC236}">
                <a16:creationId xmlns:a16="http://schemas.microsoft.com/office/drawing/2014/main" id="{B26D2226-A1AC-46BE-8739-83E14DE54F93}"/>
              </a:ext>
            </a:extLst>
          </p:cNvPr>
          <p:cNvPicPr>
            <a:picLocks noChangeAspect="1"/>
          </p:cNvPicPr>
          <p:nvPr/>
        </p:nvPicPr>
        <p:blipFill>
          <a:blip r:embed="rId6"/>
          <a:stretch>
            <a:fillRect/>
          </a:stretch>
        </p:blipFill>
        <p:spPr>
          <a:xfrm>
            <a:off x="564181" y="3673995"/>
            <a:ext cx="4086957" cy="2541448"/>
          </a:xfrm>
          <a:prstGeom prst="rect">
            <a:avLst/>
          </a:prstGeom>
        </p:spPr>
      </p:pic>
      <p:pic>
        <p:nvPicPr>
          <p:cNvPr id="34" name="图片 15" descr="图片包含 杯子, 咖啡, 餐桌, 下一个&#10;&#10;已生成极高可信度的说明">
            <a:extLst>
              <a:ext uri="{FF2B5EF4-FFF2-40B4-BE49-F238E27FC236}">
                <a16:creationId xmlns:a16="http://schemas.microsoft.com/office/drawing/2014/main" id="{D134067C-02FD-4037-8B0D-B9FD1D38174B}"/>
              </a:ext>
            </a:extLst>
          </p:cNvPr>
          <p:cNvPicPr>
            <a:picLocks noChangeAspect="1"/>
          </p:cNvPicPr>
          <p:nvPr/>
        </p:nvPicPr>
        <p:blipFill>
          <a:blip r:embed="rId7" cstate="print">
            <a:extLst>
              <a:ext uri="{28A0092B-C50C-407E-A947-70E740481C1C}">
                <a14:useLocalDpi xmlns:a14="http://schemas.microsoft.com/office/drawing/2010/main" val="0"/>
              </a:ext>
            </a:extLst>
          </a:blip>
          <a:srcRect l="13449" t="8634" r="18821" b="4809"/>
          <a:stretch>
            <a:fillRect/>
          </a:stretch>
        </p:blipFill>
        <p:spPr>
          <a:xfrm>
            <a:off x="929461" y="2974801"/>
            <a:ext cx="3590925" cy="3176848"/>
          </a:xfrm>
          <a:prstGeom prst="rect">
            <a:avLst/>
          </a:prstGeom>
        </p:spPr>
      </p:pic>
      <p:grpSp>
        <p:nvGrpSpPr>
          <p:cNvPr id="35" name="Group 79">
            <a:extLst>
              <a:ext uri="{FF2B5EF4-FFF2-40B4-BE49-F238E27FC236}">
                <a16:creationId xmlns:a16="http://schemas.microsoft.com/office/drawing/2014/main" id="{9E272231-2993-4C9F-82FD-61748E3FB920}"/>
              </a:ext>
            </a:extLst>
          </p:cNvPr>
          <p:cNvGrpSpPr>
            <a:grpSpLocks noChangeAspect="1"/>
          </p:cNvGrpSpPr>
          <p:nvPr/>
        </p:nvGrpSpPr>
        <p:grpSpPr>
          <a:xfrm>
            <a:off x="8226967" y="1226000"/>
            <a:ext cx="219075" cy="1651944"/>
            <a:chOff x="3746" y="492"/>
            <a:chExt cx="148" cy="1116"/>
          </a:xfrm>
        </p:grpSpPr>
        <p:sp>
          <p:nvSpPr>
            <p:cNvPr id="36" name="AutoShape 78">
              <a:extLst>
                <a:ext uri="{FF2B5EF4-FFF2-40B4-BE49-F238E27FC236}">
                  <a16:creationId xmlns:a16="http://schemas.microsoft.com/office/drawing/2014/main" id="{FA84D196-A687-4286-917C-D8D52388BFAD}"/>
                </a:ext>
              </a:extLst>
            </p:cNvPr>
            <p:cNvSpPr>
              <a:spLocks noChangeAspect="1" noChangeArrowheads="1" noTextEdit="1"/>
            </p:cNvSpPr>
            <p:nvPr/>
          </p:nvSpPr>
          <p:spPr bwMode="auto">
            <a:xfrm>
              <a:off x="3746" y="492"/>
              <a:ext cx="148" cy="1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37" name="Freeform 80">
              <a:extLst>
                <a:ext uri="{FF2B5EF4-FFF2-40B4-BE49-F238E27FC236}">
                  <a16:creationId xmlns:a16="http://schemas.microsoft.com/office/drawing/2014/main" id="{A6C06DB1-2825-4AD9-8CED-6AA86DAB5AFC}"/>
                </a:ext>
              </a:extLst>
            </p:cNvPr>
            <p:cNvSpPr/>
            <p:nvPr/>
          </p:nvSpPr>
          <p:spPr bwMode="auto">
            <a:xfrm>
              <a:off x="3714" y="952"/>
              <a:ext cx="151" cy="656"/>
            </a:xfrm>
            <a:custGeom>
              <a:avLst/>
              <a:gdLst>
                <a:gd name="T0" fmla="*/ 233 w 324"/>
                <a:gd name="T1" fmla="*/ 0 h 1423"/>
                <a:gd name="T2" fmla="*/ 90 w 324"/>
                <a:gd name="T3" fmla="*/ 618 h 1423"/>
                <a:gd name="T4" fmla="*/ 71 w 324"/>
                <a:gd name="T5" fmla="*/ 1423 h 1423"/>
                <a:gd name="T6" fmla="*/ 223 w 324"/>
                <a:gd name="T7" fmla="*/ 690 h 1423"/>
                <a:gd name="T8" fmla="*/ 233 w 324"/>
                <a:gd name="T9" fmla="*/ 0 h 1423"/>
              </a:gdLst>
              <a:ahLst/>
              <a:cxnLst>
                <a:cxn ang="0">
                  <a:pos x="T0" y="T1"/>
                </a:cxn>
                <a:cxn ang="0">
                  <a:pos x="T2" y="T3"/>
                </a:cxn>
                <a:cxn ang="0">
                  <a:pos x="T4" y="T5"/>
                </a:cxn>
                <a:cxn ang="0">
                  <a:pos x="T6" y="T7"/>
                </a:cxn>
                <a:cxn ang="0">
                  <a:pos x="T8" y="T9"/>
                </a:cxn>
              </a:cxnLst>
              <a:rect l="0" t="0" r="r" b="b"/>
              <a:pathLst>
                <a:path w="324" h="1423">
                  <a:moveTo>
                    <a:pt x="233" y="0"/>
                  </a:moveTo>
                  <a:cubicBezTo>
                    <a:pt x="233" y="0"/>
                    <a:pt x="0" y="267"/>
                    <a:pt x="90" y="618"/>
                  </a:cubicBezTo>
                  <a:cubicBezTo>
                    <a:pt x="144" y="830"/>
                    <a:pt x="224" y="1208"/>
                    <a:pt x="71" y="1423"/>
                  </a:cubicBezTo>
                  <a:cubicBezTo>
                    <a:pt x="71" y="1423"/>
                    <a:pt x="324" y="1204"/>
                    <a:pt x="223" y="690"/>
                  </a:cubicBezTo>
                  <a:cubicBezTo>
                    <a:pt x="223" y="690"/>
                    <a:pt x="94" y="250"/>
                    <a:pt x="233" y="0"/>
                  </a:cubicBezTo>
                </a:path>
              </a:pathLst>
            </a:custGeom>
            <a:solidFill>
              <a:srgbClr val="8A3F1A">
                <a:alpha val="78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sp>
          <p:nvSpPr>
            <p:cNvPr id="38" name="Freeform 81">
              <a:extLst>
                <a:ext uri="{FF2B5EF4-FFF2-40B4-BE49-F238E27FC236}">
                  <a16:creationId xmlns:a16="http://schemas.microsoft.com/office/drawing/2014/main" id="{F8E54820-89B5-4C96-8CD2-8D3BBFE77EA3}"/>
                </a:ext>
              </a:extLst>
            </p:cNvPr>
            <p:cNvSpPr/>
            <p:nvPr/>
          </p:nvSpPr>
          <p:spPr bwMode="auto">
            <a:xfrm>
              <a:off x="3779" y="493"/>
              <a:ext cx="151" cy="655"/>
            </a:xfrm>
            <a:custGeom>
              <a:avLst/>
              <a:gdLst>
                <a:gd name="T0" fmla="*/ 233 w 325"/>
                <a:gd name="T1" fmla="*/ 0 h 1423"/>
                <a:gd name="T2" fmla="*/ 90 w 325"/>
                <a:gd name="T3" fmla="*/ 618 h 1423"/>
                <a:gd name="T4" fmla="*/ 71 w 325"/>
                <a:gd name="T5" fmla="*/ 1423 h 1423"/>
                <a:gd name="T6" fmla="*/ 223 w 325"/>
                <a:gd name="T7" fmla="*/ 690 h 1423"/>
                <a:gd name="T8" fmla="*/ 233 w 325"/>
                <a:gd name="T9" fmla="*/ 0 h 1423"/>
              </a:gdLst>
              <a:ahLst/>
              <a:cxnLst>
                <a:cxn ang="0">
                  <a:pos x="T0" y="T1"/>
                </a:cxn>
                <a:cxn ang="0">
                  <a:pos x="T2" y="T3"/>
                </a:cxn>
                <a:cxn ang="0">
                  <a:pos x="T4" y="T5"/>
                </a:cxn>
                <a:cxn ang="0">
                  <a:pos x="T6" y="T7"/>
                </a:cxn>
                <a:cxn ang="0">
                  <a:pos x="T8" y="T9"/>
                </a:cxn>
              </a:cxnLst>
              <a:rect l="0" t="0" r="r" b="b"/>
              <a:pathLst>
                <a:path w="325" h="1423">
                  <a:moveTo>
                    <a:pt x="233" y="0"/>
                  </a:moveTo>
                  <a:cubicBezTo>
                    <a:pt x="233" y="0"/>
                    <a:pt x="0" y="267"/>
                    <a:pt x="90" y="618"/>
                  </a:cubicBezTo>
                  <a:cubicBezTo>
                    <a:pt x="144" y="830"/>
                    <a:pt x="224" y="1208"/>
                    <a:pt x="71" y="1423"/>
                  </a:cubicBezTo>
                  <a:cubicBezTo>
                    <a:pt x="71" y="1423"/>
                    <a:pt x="325" y="1204"/>
                    <a:pt x="223" y="690"/>
                  </a:cubicBezTo>
                  <a:cubicBezTo>
                    <a:pt x="223" y="690"/>
                    <a:pt x="94" y="250"/>
                    <a:pt x="233" y="0"/>
                  </a:cubicBezTo>
                </a:path>
              </a:pathLst>
            </a:custGeom>
            <a:solidFill>
              <a:srgbClr val="8A3F1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grpSp>
      <p:sp>
        <p:nvSpPr>
          <p:cNvPr id="39" name="文本框 63">
            <a:extLst>
              <a:ext uri="{FF2B5EF4-FFF2-40B4-BE49-F238E27FC236}">
                <a16:creationId xmlns:a16="http://schemas.microsoft.com/office/drawing/2014/main" id="{831374F0-99E3-4AE6-B11C-9322FC0C653A}"/>
              </a:ext>
            </a:extLst>
          </p:cNvPr>
          <p:cNvSpPr txBox="1"/>
          <p:nvPr/>
        </p:nvSpPr>
        <p:spPr>
          <a:xfrm>
            <a:off x="1531382" y="1586890"/>
            <a:ext cx="3408970" cy="707886"/>
          </a:xfrm>
          <a:prstGeom prst="rect">
            <a:avLst/>
          </a:prstGeom>
          <a:noFill/>
        </p:spPr>
        <p:txBody>
          <a:bodyPr wrap="square" rtlCol="0">
            <a:spAutoFit/>
          </a:bodyPr>
          <a:lstStyle/>
          <a:p>
            <a:pPr algn="ctr"/>
            <a:r>
              <a:rPr lang="zh-TW" altLang="en-US" sz="4000" b="1" dirty="0">
                <a:solidFill>
                  <a:srgbClr val="8A3F1A"/>
                </a:solidFill>
                <a:cs typeface="+mn-ea"/>
                <a:sym typeface="+mn-lt"/>
              </a:rPr>
              <a:t>冒險故事</a:t>
            </a:r>
            <a:r>
              <a:rPr lang="zh-CN" altLang="en-US" sz="4000" b="1" dirty="0">
                <a:solidFill>
                  <a:srgbClr val="8A3F1A"/>
                </a:solidFill>
                <a:cs typeface="+mn-ea"/>
                <a:sym typeface="+mn-lt"/>
              </a:rPr>
              <a:t> 篇</a:t>
            </a:r>
          </a:p>
        </p:txBody>
      </p:sp>
      <p:pic>
        <p:nvPicPr>
          <p:cNvPr id="40" name="图片 65">
            <a:extLst>
              <a:ext uri="{FF2B5EF4-FFF2-40B4-BE49-F238E27FC236}">
                <a16:creationId xmlns:a16="http://schemas.microsoft.com/office/drawing/2014/main" id="{3AA05305-6786-4FED-AA1E-7A19A2894558}"/>
              </a:ext>
            </a:extLst>
          </p:cNvPr>
          <p:cNvPicPr>
            <a:picLocks noChangeAspect="1"/>
          </p:cNvPicPr>
          <p:nvPr/>
        </p:nvPicPr>
        <p:blipFill>
          <a:blip r:embed="rId8" cstate="print">
            <a:extLst>
              <a:ext uri="{28A0092B-C50C-407E-A947-70E740481C1C}">
                <a14:useLocalDpi xmlns:a14="http://schemas.microsoft.com/office/drawing/2010/main" val="0"/>
              </a:ext>
            </a:extLst>
          </a:blip>
          <a:srcRect l="21605" t="39630" r="20371" b="55000"/>
          <a:stretch>
            <a:fillRect/>
          </a:stretch>
        </p:blipFill>
        <p:spPr>
          <a:xfrm>
            <a:off x="1743617" y="2115944"/>
            <a:ext cx="2984500" cy="368300"/>
          </a:xfrm>
          <a:prstGeom prst="rect">
            <a:avLst/>
          </a:prstGeom>
        </p:spPr>
      </p:pic>
      <p:pic>
        <p:nvPicPr>
          <p:cNvPr id="47" name="圖片 46">
            <a:extLst>
              <a:ext uri="{FF2B5EF4-FFF2-40B4-BE49-F238E27FC236}">
                <a16:creationId xmlns:a16="http://schemas.microsoft.com/office/drawing/2014/main" id="{DB678B4F-23CA-439B-81C5-E96C5603782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561128" y="4342289"/>
            <a:ext cx="896201" cy="1118806"/>
          </a:xfrm>
          <a:prstGeom prst="rect">
            <a:avLst/>
          </a:prstGeom>
        </p:spPr>
      </p:pic>
    </p:spTree>
    <p:extLst>
      <p:ext uri="{BB962C8B-B14F-4D97-AF65-F5344CB8AC3E}">
        <p14:creationId xmlns:p14="http://schemas.microsoft.com/office/powerpoint/2010/main" val="132832105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0D9"/>
        </a:solidFill>
        <a:effectLst/>
      </p:bgPr>
    </p:bg>
    <p:spTree>
      <p:nvGrpSpPr>
        <p:cNvPr id="1" name=""/>
        <p:cNvGrpSpPr/>
        <p:nvPr/>
      </p:nvGrpSpPr>
      <p:grpSpPr>
        <a:xfrm>
          <a:off x="0" y="0"/>
          <a:ext cx="0" cy="0"/>
          <a:chOff x="0" y="0"/>
          <a:chExt cx="0" cy="0"/>
        </a:xfrm>
      </p:grpSpPr>
      <p:sp>
        <p:nvSpPr>
          <p:cNvPr id="24" name="標題 1">
            <a:extLst>
              <a:ext uri="{FF2B5EF4-FFF2-40B4-BE49-F238E27FC236}">
                <a16:creationId xmlns:a16="http://schemas.microsoft.com/office/drawing/2014/main" id="{E2BA9050-1784-4206-B93C-9D5CC7CFAACD}"/>
              </a:ext>
            </a:extLst>
          </p:cNvPr>
          <p:cNvSpPr txBox="1">
            <a:spLocks/>
          </p:cNvSpPr>
          <p:nvPr/>
        </p:nvSpPr>
        <p:spPr>
          <a:xfrm>
            <a:off x="599874" y="774182"/>
            <a:ext cx="1905000" cy="79856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b="1" dirty="0">
                <a:solidFill>
                  <a:srgbClr val="651000"/>
                </a:solidFill>
              </a:rPr>
              <a:t>目標</a:t>
            </a:r>
          </a:p>
        </p:txBody>
      </p:sp>
      <p:pic>
        <p:nvPicPr>
          <p:cNvPr id="26" name="圖片 25">
            <a:extLst>
              <a:ext uri="{FF2B5EF4-FFF2-40B4-BE49-F238E27FC236}">
                <a16:creationId xmlns:a16="http://schemas.microsoft.com/office/drawing/2014/main" id="{B663A25B-70F2-4B4B-8A63-FDB5D7085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000" y="369000"/>
            <a:ext cx="6120000" cy="6120000"/>
          </a:xfrm>
          <a:prstGeom prst="rect">
            <a:avLst/>
          </a:prstGeom>
        </p:spPr>
      </p:pic>
      <p:pic>
        <p:nvPicPr>
          <p:cNvPr id="10" name="Picture 4" descr="產生Vtuber風格圖片，一杯咖啡特寫照，咖啡杯底下有盤子並且散落一些咖啡豆，放在桌上">
            <a:extLst>
              <a:ext uri="{FF2B5EF4-FFF2-40B4-BE49-F238E27FC236}">
                <a16:creationId xmlns:a16="http://schemas.microsoft.com/office/drawing/2014/main" id="{8F26FC38-ED0E-4CAA-A7CD-80901635A1B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61" b="89941" l="9961" r="92773">
                        <a14:foregroundMark x1="18359" y1="49414" x2="18359" y2="49414"/>
                        <a14:foregroundMark x1="23438" y1="47266" x2="23438" y2="47266"/>
                        <a14:foregroundMark x1="30664" y1="61914" x2="39551" y2="66797"/>
                        <a14:foregroundMark x1="39551" y1="66797" x2="63379" y2="69629"/>
                        <a14:foregroundMark x1="63379" y1="69629" x2="65723" y2="71387"/>
                        <a14:foregroundMark x1="29590" y1="63379" x2="29590" y2="63379"/>
                        <a14:foregroundMark x1="92676" y1="60840" x2="92773" y2="63574"/>
                        <a14:foregroundMark x1="47266" y1="17480" x2="47266" y2="17480"/>
                        <a14:foregroundMark x1="55957" y1="17480" x2="55957" y2="17480"/>
                        <a14:foregroundMark x1="58887" y1="17676" x2="58887" y2="17676"/>
                        <a14:foregroundMark x1="44434" y1="16113" x2="44434" y2="16113"/>
                        <a14:foregroundMark x1="44824" y1="13086" x2="44824" y2="13086"/>
                        <a14:foregroundMark x1="45703" y1="12109" x2="45703" y2="12109"/>
                        <a14:foregroundMark x1="46289" y1="10938" x2="46289" y2="10938"/>
                        <a14:foregroundMark x1="57617" y1="16992" x2="57617" y2="16992"/>
                        <a14:foregroundMark x1="57324" y1="15527" x2="57324" y2="15527"/>
                        <a14:backgroundMark x1="44141" y1="15527" x2="49219" y2="8398"/>
                        <a14:backgroundMark x1="49219" y1="8398" x2="50293" y2="7813"/>
                      </a14:backgroundRemoval>
                    </a14:imgEffect>
                  </a14:imgLayer>
                </a14:imgProps>
              </a:ext>
              <a:ext uri="{28A0092B-C50C-407E-A947-70E740481C1C}">
                <a14:useLocalDpi xmlns:a14="http://schemas.microsoft.com/office/drawing/2010/main" val="0"/>
              </a:ext>
            </a:extLst>
          </a:blip>
          <a:srcRect/>
          <a:stretch>
            <a:fillRect/>
          </a:stretch>
        </p:blipFill>
        <p:spPr bwMode="auto">
          <a:xfrm>
            <a:off x="6935972" y="5667154"/>
            <a:ext cx="946298" cy="9462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產生Vtuber風格圖片，一杯咖啡特寫照，咖啡杯底下有盤子並且散落一些咖啡豆，放在桌上">
            <a:extLst>
              <a:ext uri="{FF2B5EF4-FFF2-40B4-BE49-F238E27FC236}">
                <a16:creationId xmlns:a16="http://schemas.microsoft.com/office/drawing/2014/main" id="{F542C0C0-5C59-4820-A075-7137F648CD6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61" b="89941" l="9961" r="92773">
                        <a14:foregroundMark x1="18359" y1="49414" x2="18359" y2="49414"/>
                        <a14:foregroundMark x1="23438" y1="47266" x2="23438" y2="47266"/>
                        <a14:foregroundMark x1="30664" y1="61914" x2="39551" y2="66797"/>
                        <a14:foregroundMark x1="39551" y1="66797" x2="63379" y2="69629"/>
                        <a14:foregroundMark x1="63379" y1="69629" x2="65723" y2="71387"/>
                        <a14:foregroundMark x1="29590" y1="63379" x2="29590" y2="63379"/>
                        <a14:foregroundMark x1="92676" y1="60840" x2="92773" y2="63574"/>
                        <a14:foregroundMark x1="47266" y1="17480" x2="47266" y2="17480"/>
                        <a14:foregroundMark x1="55957" y1="17480" x2="55957" y2="17480"/>
                        <a14:foregroundMark x1="58887" y1="17676" x2="58887" y2="17676"/>
                        <a14:foregroundMark x1="44434" y1="16113" x2="44434" y2="16113"/>
                        <a14:foregroundMark x1="44824" y1="13086" x2="44824" y2="13086"/>
                        <a14:foregroundMark x1="45703" y1="12109" x2="45703" y2="12109"/>
                        <a14:foregroundMark x1="46289" y1="10938" x2="46289" y2="10938"/>
                        <a14:foregroundMark x1="57617" y1="16992" x2="57617" y2="16992"/>
                        <a14:foregroundMark x1="57324" y1="15527" x2="57324" y2="15527"/>
                        <a14:backgroundMark x1="44141" y1="15527" x2="49219" y2="8398"/>
                        <a14:backgroundMark x1="49219" y1="8398" x2="50293" y2="7813"/>
                      </a14:backgroundRemoval>
                    </a14:imgEffect>
                  </a14:imgLayer>
                </a14:imgProps>
              </a:ext>
              <a:ext uri="{28A0092B-C50C-407E-A947-70E740481C1C}">
                <a14:useLocalDpi xmlns:a14="http://schemas.microsoft.com/office/drawing/2010/main" val="0"/>
              </a:ext>
            </a:extLst>
          </a:blip>
          <a:srcRect/>
          <a:stretch>
            <a:fillRect/>
          </a:stretch>
        </p:blipFill>
        <p:spPr bwMode="auto">
          <a:xfrm>
            <a:off x="4570228" y="2934586"/>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10536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4.81481E-6 L -0.1388 -0.32292 " pathEditMode="relative" rAng="0" ptsTypes="AA">
                                      <p:cBhvr>
                                        <p:cTn id="6" dur="2000" fill="hold"/>
                                        <p:tgtEl>
                                          <p:spTgt spid="10"/>
                                        </p:tgtEl>
                                        <p:attrNameLst>
                                          <p:attrName>ppt_x</p:attrName>
                                          <p:attrName>ppt_y</p:attrName>
                                        </p:attrNameLst>
                                      </p:cBhvr>
                                      <p:rCtr x="-6992" y="-16181"/>
                                    </p:animMotion>
                                  </p:childTnLst>
                                </p:cTn>
                              </p:par>
                              <p:par>
                                <p:cTn id="7" presetID="9" presetClass="emph" presetSubtype="0" nodeType="withEffect">
                                  <p:stCondLst>
                                    <p:cond delay="0"/>
                                  </p:stCondLst>
                                  <p:childTnLst>
                                    <p:set>
                                      <p:cBhvr>
                                        <p:cTn id="8" dur="indefinite"/>
                                        <p:tgtEl>
                                          <p:spTgt spid="26"/>
                                        </p:tgtEl>
                                        <p:attrNameLst>
                                          <p:attrName>style.opacity</p:attrName>
                                        </p:attrNameLst>
                                      </p:cBhvr>
                                      <p:to>
                                        <p:strVal val="0.25"/>
                                      </p:to>
                                    </p:set>
                                    <p:animEffect filter="image" prLst="opacity: 0.25">
                                      <p:cBhvr rctx="IE">
                                        <p:cTn id="9" dur="indefinite"/>
                                        <p:tgtEl>
                                          <p:spTgt spid="26"/>
                                        </p:tgtEl>
                                      </p:cBhvr>
                                    </p:animEffect>
                                  </p:childTnLst>
                                </p:cTn>
                              </p:par>
                              <p:par>
                                <p:cTn id="10" presetID="6" presetClass="emph" presetSubtype="0" fill="hold" nodeType="withEffect">
                                  <p:stCondLst>
                                    <p:cond delay="0"/>
                                  </p:stCondLst>
                                  <p:childTnLst>
                                    <p:animScale>
                                      <p:cBhvr>
                                        <p:cTn id="11" dur="2000" fill="hold"/>
                                        <p:tgtEl>
                                          <p:spTgt spid="10"/>
                                        </p:tgtEl>
                                      </p:cBhvr>
                                      <p:by x="150000" y="150000"/>
                                    </p:animScale>
                                  </p:childTnLst>
                                </p:cTn>
                              </p:par>
                            </p:childTnLst>
                          </p:cTn>
                        </p:par>
                        <p:par>
                          <p:cTn id="12" fill="hold">
                            <p:stCondLst>
                              <p:cond delay="2000"/>
                            </p:stCondLst>
                            <p:childTnLst>
                              <p:par>
                                <p:cTn id="13" presetID="1" presetClass="exit" presetSubtype="0" fill="hold" nodeType="after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6" presetClass="emph" presetSubtype="0" fill="hold" nodeType="withEffect">
                                  <p:stCondLst>
                                    <p:cond delay="0"/>
                                  </p:stCondLst>
                                  <p:childTnLst>
                                    <p:animScale>
                                      <p:cBhvr>
                                        <p:cTn id="18"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標題 1">
            <a:extLst>
              <a:ext uri="{FF2B5EF4-FFF2-40B4-BE49-F238E27FC236}">
                <a16:creationId xmlns:a16="http://schemas.microsoft.com/office/drawing/2014/main" id="{E2BA9050-1784-4206-B93C-9D5CC7CFAACD}"/>
              </a:ext>
            </a:extLst>
          </p:cNvPr>
          <p:cNvSpPr txBox="1">
            <a:spLocks/>
          </p:cNvSpPr>
          <p:nvPr/>
        </p:nvSpPr>
        <p:spPr>
          <a:xfrm>
            <a:off x="599874" y="774182"/>
            <a:ext cx="1905000" cy="79856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b="1" dirty="0">
                <a:solidFill>
                  <a:srgbClr val="651000"/>
                </a:solidFill>
              </a:rPr>
              <a:t>阻礙</a:t>
            </a:r>
          </a:p>
        </p:txBody>
      </p:sp>
      <p:pic>
        <p:nvPicPr>
          <p:cNvPr id="5" name="圖片 4">
            <a:extLst>
              <a:ext uri="{FF2B5EF4-FFF2-40B4-BE49-F238E27FC236}">
                <a16:creationId xmlns:a16="http://schemas.microsoft.com/office/drawing/2014/main" id="{5653FA89-8967-4C26-97F8-89EFCD5FBE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36000" y="369000"/>
            <a:ext cx="6120000" cy="6120000"/>
          </a:xfrm>
          <a:prstGeom prst="rect">
            <a:avLst/>
          </a:prstGeom>
        </p:spPr>
      </p:pic>
      <p:pic>
        <p:nvPicPr>
          <p:cNvPr id="4" name="Picture 4" descr="產生Vtuber風格圖片，一個被揉的皺皺的紙團，在地板上，紙團上有一些稀疏的字">
            <a:extLst>
              <a:ext uri="{FF2B5EF4-FFF2-40B4-BE49-F238E27FC236}">
                <a16:creationId xmlns:a16="http://schemas.microsoft.com/office/drawing/2014/main" id="{78F9B114-A9B5-4B97-B02C-768CE21CFAEC}"/>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33789" y1="30664" x2="32129" y2="33887"/>
                        <a14:foregroundMark x1="26563" y1="34766" x2="25977" y2="39160"/>
                        <a14:foregroundMark x1="24121" y1="41992" x2="24121" y2="41992"/>
                        <a14:foregroundMark x1="34961" y1="24023" x2="34961" y2="24023"/>
                        <a14:foregroundMark x1="42676" y1="20020" x2="42676" y2="20020"/>
                        <a14:backgroundMark x1="59277" y1="19824" x2="59277" y2="19824"/>
                        <a14:backgroundMark x1="18750" y1="42871" x2="22363" y2="63086"/>
                        <a14:backgroundMark x1="51758" y1="72461" x2="76758" y2="62109"/>
                        <a14:backgroundMark x1="76758" y1="62109" x2="76758" y2="62109"/>
                      </a14:backgroundRemoval>
                    </a14:imgEffect>
                  </a14:imgLayer>
                </a14:imgProps>
              </a:ext>
              <a:ext uri="{28A0092B-C50C-407E-A947-70E740481C1C}">
                <a14:useLocalDpi xmlns:a14="http://schemas.microsoft.com/office/drawing/2010/main" val="0"/>
              </a:ext>
            </a:extLst>
          </a:blip>
          <a:srcRect l="21389" t="16389" r="25139" b="31111"/>
          <a:stretch/>
        </p:blipFill>
        <p:spPr bwMode="auto">
          <a:xfrm>
            <a:off x="3889303" y="2700670"/>
            <a:ext cx="631718" cy="62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77807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651 -0.04352 L 0.00651 -0.04352 C 0.1293 -0.17338 0.1543 -0.21528 0.31172 -0.29167 C 0.39453 -0.33195 0.48034 -0.34954 0.56459 -0.37847 C 0.63086 -0.37245 0.6974 -0.37083 0.76341 -0.35995 C 0.79544 -0.35463 0.82682 -0.34005 0.85847 -0.33056 C 0.86315 -0.32917 0.86784 -0.32847 0.87253 -0.32732 " pathEditMode="relative" ptsTypes="AAAAAAA">
                                      <p:cBhvr>
                                        <p:cTn id="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標題 1">
            <a:extLst>
              <a:ext uri="{FF2B5EF4-FFF2-40B4-BE49-F238E27FC236}">
                <a16:creationId xmlns:a16="http://schemas.microsoft.com/office/drawing/2014/main" id="{E2BA9050-1784-4206-B93C-9D5CC7CFAACD}"/>
              </a:ext>
            </a:extLst>
          </p:cNvPr>
          <p:cNvSpPr txBox="1">
            <a:spLocks/>
          </p:cNvSpPr>
          <p:nvPr/>
        </p:nvSpPr>
        <p:spPr>
          <a:xfrm>
            <a:off x="599874" y="774182"/>
            <a:ext cx="1905000" cy="79856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b="1" dirty="0">
                <a:solidFill>
                  <a:srgbClr val="651000"/>
                </a:solidFill>
              </a:rPr>
              <a:t>努力</a:t>
            </a:r>
          </a:p>
        </p:txBody>
      </p:sp>
      <p:pic>
        <p:nvPicPr>
          <p:cNvPr id="1026" name="Picture 2" descr="Vtuber style image of a female barista with golden hair promoting her course at a fair with many booths">
            <a:extLst>
              <a:ext uri="{FF2B5EF4-FFF2-40B4-BE49-F238E27FC236}">
                <a16:creationId xmlns:a16="http://schemas.microsoft.com/office/drawing/2014/main" id="{76E6DC3F-830D-4631-9C7D-3A4E446CE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000" y="369000"/>
            <a:ext cx="6120000" cy="612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產生Vtuber風格圖片，一個平板上面顯示著咖啡課程簡章, 放在桌上">
            <a:extLst>
              <a:ext uri="{FF2B5EF4-FFF2-40B4-BE49-F238E27FC236}">
                <a16:creationId xmlns:a16="http://schemas.microsoft.com/office/drawing/2014/main" id="{05F2471E-F466-4DB1-9F27-CEFB1A343EE5}"/>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961" b="91602" l="8008" r="89844">
                        <a14:foregroundMark x1="8789" y1="70117" x2="8789" y2="70117"/>
                        <a14:foregroundMark x1="8008" y1="71484" x2="8008" y2="71484"/>
                        <a14:foregroundMark x1="8496" y1="72363" x2="11193" y2="74505"/>
                        <a14:foregroundMark x1="17400" y1="77004" x2="56543" y2="90723"/>
                        <a14:foregroundMark x1="45020" y1="87207" x2="45020" y2="87207"/>
                        <a14:foregroundMark x1="47461" y1="88477" x2="47461" y2="88477"/>
                        <a14:foregroundMark x1="50293" y1="89746" x2="50293" y2="89746"/>
                        <a14:foregroundMark x1="48730" y1="89160" x2="59473" y2="91211"/>
                        <a14:foregroundMark x1="52344" y1="91113" x2="52344" y2="91113"/>
                        <a14:foregroundMark x1="88574" y1="29492" x2="67676" y2="71289"/>
                        <a14:foregroundMark x1="81152" y1="45020" x2="79878" y2="49325"/>
                        <a14:foregroundMark x1="82520" y1="42773" x2="82520" y2="42773"/>
                        <a14:foregroundMark x1="76367" y1="55566" x2="76367" y2="55566"/>
                        <a14:foregroundMark x1="74902" y1="58984" x2="74902" y2="58984"/>
                        <a14:foregroundMark x1="73730" y1="60840" x2="73730" y2="60840"/>
                        <a14:foregroundMark x1="72754" y1="62500" x2="72754" y2="62500"/>
                        <a14:foregroundMark x1="88770" y1="28711" x2="88770" y2="28711"/>
                        <a14:foregroundMark x1="52246" y1="41113" x2="50684" y2="43750"/>
                        <a14:foregroundMark x1="69336" y1="43359" x2="70508" y2="43359"/>
                        <a14:foregroundMark x1="52637" y1="43359" x2="46289" y2="45313"/>
                        <a14:foregroundMark x1="47266" y1="41992" x2="53906" y2="45508"/>
                        <a14:foregroundMark x1="53906" y1="45508" x2="46289" y2="43652"/>
                        <a14:foregroundMark x1="46289" y1="43652" x2="49023" y2="45117"/>
                        <a14:foregroundMark x1="55176" y1="91406" x2="55176" y2="91406"/>
                        <a14:foregroundMark x1="59277" y1="88477" x2="59277" y2="88477"/>
                        <a14:foregroundMark x1="77539" y1="55664" x2="77539" y2="55664"/>
                        <a14:foregroundMark x1="60059" y1="89551" x2="66016" y2="78027"/>
                        <a14:foregroundMark x1="66113" y1="77148" x2="70117" y2="68164"/>
                        <a14:foregroundMark x1="76660" y1="55469" x2="68848" y2="71484"/>
                        <a14:foregroundMark x1="79297" y1="49707" x2="75977" y2="56152"/>
                        <a14:foregroundMark x1="75977" y1="56152" x2="75977" y2="56543"/>
                        <a14:foregroundMark x1="88574" y1="29590" x2="80762" y2="46094"/>
                        <a14:foregroundMark x1="87598" y1="26270" x2="88672" y2="28418"/>
                        <a14:foregroundMark x1="30664" y1="30566" x2="25684" y2="39746"/>
                        <a14:foregroundMark x1="26660" y1="37500" x2="25586" y2="39551"/>
                        <a14:foregroundMark x1="13672" y1="60254" x2="8398" y2="70215"/>
                        <a14:foregroundMark x1="58789" y1="91309" x2="55273" y2="91602"/>
                        <a14:foregroundMark x1="47949" y1="88574" x2="33984" y2="83203"/>
                        <a14:foregroundMark x1="11914" y1="74414" x2="18848" y2="77148"/>
                        <a14:backgroundMark x1="90430" y1="30859" x2="78906" y2="55273"/>
                        <a14:backgroundMark x1="10938" y1="75977" x2="19434" y2="79590"/>
                        <a14:backgroundMark x1="10352" y1="75391" x2="10856" y2="75679"/>
                        <a14:backgroundMark x1="18750" y1="79199" x2="46680" y2="89941"/>
                        <a14:backgroundMark x1="76758" y1="59180" x2="66113" y2="83008"/>
                      </a14:backgroundRemoval>
                    </a14:imgEffect>
                  </a14:imgLayer>
                </a14:imgProps>
              </a:ext>
              <a:ext uri="{28A0092B-C50C-407E-A947-70E740481C1C}">
                <a14:useLocalDpi xmlns:a14="http://schemas.microsoft.com/office/drawing/2010/main" val="0"/>
              </a:ext>
            </a:extLst>
          </a:blip>
          <a:srcRect t="8222" b="6889"/>
          <a:stretch/>
        </p:blipFill>
        <p:spPr bwMode="auto">
          <a:xfrm rot="20700000">
            <a:off x="6350798" y="1793552"/>
            <a:ext cx="2745177" cy="233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74282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54167E-6 -1.48148E-6 L -0.14244 0.06852 " pathEditMode="relative" rAng="0" ptsTypes="AA">
                                      <p:cBhvr>
                                        <p:cTn id="6" dur="2000" fill="hold"/>
                                        <p:tgtEl>
                                          <p:spTgt spid="4"/>
                                        </p:tgtEl>
                                        <p:attrNameLst>
                                          <p:attrName>ppt_x</p:attrName>
                                          <p:attrName>ppt_y</p:attrName>
                                        </p:attrNameLst>
                                      </p:cBhvr>
                                      <p:rCtr x="-7122" y="3426"/>
                                    </p:animMotion>
                                  </p:childTnLst>
                                </p:cTn>
                              </p:par>
                              <p:par>
                                <p:cTn id="7" presetID="9" presetClass="emph" presetSubtype="0" nodeType="withEffect">
                                  <p:stCondLst>
                                    <p:cond delay="0"/>
                                  </p:stCondLst>
                                  <p:childTnLst>
                                    <p:set>
                                      <p:cBhvr>
                                        <p:cTn id="8" dur="indefinite"/>
                                        <p:tgtEl>
                                          <p:spTgt spid="1026"/>
                                        </p:tgtEl>
                                        <p:attrNameLst>
                                          <p:attrName>style.opacity</p:attrName>
                                        </p:attrNameLst>
                                      </p:cBhvr>
                                      <p:to>
                                        <p:strVal val="0.5"/>
                                      </p:to>
                                    </p:set>
                                    <p:animEffect filter="image" prLst="opacity: 0.5">
                                      <p:cBhvr rctx="IE">
                                        <p:cTn id="9" dur="indefinite"/>
                                        <p:tgtEl>
                                          <p:spTgt spid="1026"/>
                                        </p:tgtEl>
                                      </p:cBhvr>
                                    </p:animEffect>
                                  </p:childTnLst>
                                </p:cTn>
                              </p:par>
                              <p:par>
                                <p:cTn id="10" presetID="6" presetClass="emph" presetSubtype="0" fill="hold" nodeType="withEffect">
                                  <p:stCondLst>
                                    <p:cond delay="0"/>
                                  </p:stCondLst>
                                  <p:childTnLst>
                                    <p:animScale>
                                      <p:cBhvr>
                                        <p:cTn id="11"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標題 1">
            <a:extLst>
              <a:ext uri="{FF2B5EF4-FFF2-40B4-BE49-F238E27FC236}">
                <a16:creationId xmlns:a16="http://schemas.microsoft.com/office/drawing/2014/main" id="{E2BA9050-1784-4206-B93C-9D5CC7CFAACD}"/>
              </a:ext>
            </a:extLst>
          </p:cNvPr>
          <p:cNvSpPr txBox="1">
            <a:spLocks/>
          </p:cNvSpPr>
          <p:nvPr/>
        </p:nvSpPr>
        <p:spPr>
          <a:xfrm>
            <a:off x="599874" y="774182"/>
            <a:ext cx="1905000" cy="79856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b="1" dirty="0">
                <a:solidFill>
                  <a:srgbClr val="651000"/>
                </a:solidFill>
              </a:rPr>
              <a:t>結果</a:t>
            </a:r>
          </a:p>
        </p:txBody>
      </p:sp>
      <p:pic>
        <p:nvPicPr>
          <p:cNvPr id="3" name="圖片 2">
            <a:extLst>
              <a:ext uri="{FF2B5EF4-FFF2-40B4-BE49-F238E27FC236}">
                <a16:creationId xmlns:a16="http://schemas.microsoft.com/office/drawing/2014/main" id="{97142D4A-1A38-47DE-9DA4-E76DD2B35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6000" y="369000"/>
            <a:ext cx="6120000" cy="6120000"/>
          </a:xfrm>
          <a:prstGeom prst="rect">
            <a:avLst/>
          </a:prstGeom>
        </p:spPr>
      </p:pic>
    </p:spTree>
    <p:extLst>
      <p:ext uri="{BB962C8B-B14F-4D97-AF65-F5344CB8AC3E}">
        <p14:creationId xmlns:p14="http://schemas.microsoft.com/office/powerpoint/2010/main" val="131277362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標題 1">
            <a:extLst>
              <a:ext uri="{FF2B5EF4-FFF2-40B4-BE49-F238E27FC236}">
                <a16:creationId xmlns:a16="http://schemas.microsoft.com/office/drawing/2014/main" id="{E2BA9050-1784-4206-B93C-9D5CC7CFAACD}"/>
              </a:ext>
            </a:extLst>
          </p:cNvPr>
          <p:cNvSpPr txBox="1">
            <a:spLocks/>
          </p:cNvSpPr>
          <p:nvPr/>
        </p:nvSpPr>
        <p:spPr>
          <a:xfrm>
            <a:off x="599874" y="774182"/>
            <a:ext cx="1905000" cy="79856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b="1" dirty="0">
                <a:solidFill>
                  <a:srgbClr val="651000"/>
                </a:solidFill>
              </a:rPr>
              <a:t>意外</a:t>
            </a:r>
          </a:p>
        </p:txBody>
      </p:sp>
      <p:pic>
        <p:nvPicPr>
          <p:cNvPr id="1028" name="Picture 4" descr="產生 Vtuber風格圖片，金色頭髮的女性咖啡師在課程準備課程中，咖啡機壞掉了，表情是一臉不知所措的表情">
            <a:extLst>
              <a:ext uri="{FF2B5EF4-FFF2-40B4-BE49-F238E27FC236}">
                <a16:creationId xmlns:a16="http://schemas.microsoft.com/office/drawing/2014/main" id="{372C2C51-9B6D-4BD9-AAB6-88FE4BA8EC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000" y="369000"/>
            <a:ext cx="6120000" cy="61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23463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標題 1">
            <a:extLst>
              <a:ext uri="{FF2B5EF4-FFF2-40B4-BE49-F238E27FC236}">
                <a16:creationId xmlns:a16="http://schemas.microsoft.com/office/drawing/2014/main" id="{E2BA9050-1784-4206-B93C-9D5CC7CFAACD}"/>
              </a:ext>
            </a:extLst>
          </p:cNvPr>
          <p:cNvSpPr txBox="1">
            <a:spLocks/>
          </p:cNvSpPr>
          <p:nvPr/>
        </p:nvSpPr>
        <p:spPr>
          <a:xfrm>
            <a:off x="599874" y="774182"/>
            <a:ext cx="1905000" cy="79856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b="1" dirty="0">
                <a:solidFill>
                  <a:srgbClr val="651000"/>
                </a:solidFill>
              </a:rPr>
              <a:t>轉彎</a:t>
            </a:r>
          </a:p>
        </p:txBody>
      </p:sp>
      <p:pic>
        <p:nvPicPr>
          <p:cNvPr id="2050" name="Picture 2" descr="產生 Vtuber風格圖片，金色頭髮的女性咖啡師將課程轉向手沖咖啡教學，背景是烹飪教室，底下有一堆學員">
            <a:extLst>
              <a:ext uri="{FF2B5EF4-FFF2-40B4-BE49-F238E27FC236}">
                <a16:creationId xmlns:a16="http://schemas.microsoft.com/office/drawing/2014/main" id="{76B497D4-AB50-4E9D-A431-65CC491B0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000" y="369000"/>
            <a:ext cx="6120000" cy="61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52494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標題 1">
            <a:extLst>
              <a:ext uri="{FF2B5EF4-FFF2-40B4-BE49-F238E27FC236}">
                <a16:creationId xmlns:a16="http://schemas.microsoft.com/office/drawing/2014/main" id="{E2BA9050-1784-4206-B93C-9D5CC7CFAACD}"/>
              </a:ext>
            </a:extLst>
          </p:cNvPr>
          <p:cNvSpPr txBox="1">
            <a:spLocks/>
          </p:cNvSpPr>
          <p:nvPr/>
        </p:nvSpPr>
        <p:spPr>
          <a:xfrm>
            <a:off x="599874" y="774182"/>
            <a:ext cx="1905000" cy="79856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b="1" dirty="0">
                <a:solidFill>
                  <a:srgbClr val="651000"/>
                </a:solidFill>
              </a:rPr>
              <a:t>結局</a:t>
            </a:r>
          </a:p>
        </p:txBody>
      </p:sp>
      <p:pic>
        <p:nvPicPr>
          <p:cNvPr id="3076" name="Picture 4">
            <a:extLst>
              <a:ext uri="{FF2B5EF4-FFF2-40B4-BE49-F238E27FC236}">
                <a16:creationId xmlns:a16="http://schemas.microsoft.com/office/drawing/2014/main" id="{2ADA7890-3767-41DB-8E65-E9B3C8BA1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037385" y="369000"/>
            <a:ext cx="6117229" cy="61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8917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mwy3ka4">
      <a:majorFont>
        <a:latin typeface="Arial"/>
        <a:ea typeface="印品黑体"/>
        <a:cs typeface=""/>
      </a:majorFont>
      <a:minorFont>
        <a:latin typeface="Arial"/>
        <a:ea typeface="印品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mwy3ka4">
      <a:majorFont>
        <a:latin typeface="Arial"/>
        <a:ea typeface="印品黑体"/>
        <a:cs typeface=""/>
      </a:majorFont>
      <a:minorFont>
        <a:latin typeface="Arial"/>
        <a:ea typeface="印品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544</TotalTime>
  <Words>747</Words>
  <Application>Microsoft Office PowerPoint</Application>
  <PresentationFormat>寬螢幕</PresentationFormat>
  <Paragraphs>39</Paragraphs>
  <Slides>8</Slides>
  <Notes>8</Notes>
  <HiddenSlides>0</HiddenSlides>
  <MMClips>0</MMClips>
  <ScaleCrop>false</ScaleCrop>
  <HeadingPairs>
    <vt:vector size="6" baseType="variant">
      <vt:variant>
        <vt:lpstr>使用字型</vt:lpstr>
      </vt:variant>
      <vt:variant>
        <vt:i4>5</vt:i4>
      </vt:variant>
      <vt:variant>
        <vt:lpstr>佈景主題</vt:lpstr>
      </vt:variant>
      <vt:variant>
        <vt:i4>2</vt:i4>
      </vt:variant>
      <vt:variant>
        <vt:lpstr>投影片標題</vt:lpstr>
      </vt:variant>
      <vt:variant>
        <vt:i4>8</vt:i4>
      </vt:variant>
    </vt:vector>
  </HeadingPairs>
  <TitlesOfParts>
    <vt:vector size="15" baseType="lpstr">
      <vt:lpstr>Ginto</vt:lpstr>
      <vt:lpstr>微软雅黑</vt:lpstr>
      <vt:lpstr>Arial</vt:lpstr>
      <vt:lpstr>Calibri</vt:lpstr>
      <vt:lpstr>Roboto</vt:lpstr>
      <vt:lpstr>第一PPT，www.1ppt.com</vt:lpstr>
      <vt:lpstr>1_第一PPT，www.1ppt.com</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cg</dc:creator>
  <cp:lastModifiedBy>張字青</cp:lastModifiedBy>
  <cp:revision>24</cp:revision>
  <dcterms:created xsi:type="dcterms:W3CDTF">2024-09-16T08:29:48Z</dcterms:created>
  <dcterms:modified xsi:type="dcterms:W3CDTF">2024-10-21T13:00:44Z</dcterms:modified>
</cp:coreProperties>
</file>